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56" r:id="rId2"/>
    <p:sldId id="257" r:id="rId3"/>
    <p:sldId id="273" r:id="rId4"/>
    <p:sldId id="323" r:id="rId5"/>
    <p:sldId id="338" r:id="rId6"/>
    <p:sldId id="325" r:id="rId7"/>
    <p:sldId id="326" r:id="rId8"/>
    <p:sldId id="327" r:id="rId9"/>
    <p:sldId id="328" r:id="rId10"/>
    <p:sldId id="329" r:id="rId11"/>
    <p:sldId id="330" r:id="rId12"/>
    <p:sldId id="331" r:id="rId13"/>
    <p:sldId id="332" r:id="rId14"/>
    <p:sldId id="333" r:id="rId15"/>
    <p:sldId id="334" r:id="rId16"/>
    <p:sldId id="335" r:id="rId17"/>
    <p:sldId id="336" r:id="rId18"/>
    <p:sldId id="337" r:id="rId19"/>
    <p:sldId id="339" r:id="rId20"/>
    <p:sldId id="340" r:id="rId21"/>
    <p:sldId id="341" r:id="rId22"/>
    <p:sldId id="342" r:id="rId23"/>
    <p:sldId id="343" r:id="rId24"/>
    <p:sldId id="344" r:id="rId25"/>
    <p:sldId id="345" r:id="rId26"/>
    <p:sldId id="346" r:id="rId27"/>
    <p:sldId id="347" r:id="rId28"/>
    <p:sldId id="348" r:id="rId29"/>
    <p:sldId id="349" r:id="rId30"/>
    <p:sldId id="350" r:id="rId31"/>
    <p:sldId id="351" r:id="rId32"/>
    <p:sldId id="352" r:id="rId33"/>
    <p:sldId id="353" r:id="rId34"/>
    <p:sldId id="354" r:id="rId35"/>
    <p:sldId id="355" r:id="rId36"/>
    <p:sldId id="356" r:id="rId37"/>
    <p:sldId id="357" r:id="rId3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94"/>
  </p:normalViewPr>
  <p:slideViewPr>
    <p:cSldViewPr>
      <p:cViewPr varScale="1">
        <p:scale>
          <a:sx n="121" d="100"/>
          <a:sy n="121" d="100"/>
        </p:scale>
        <p:origin x="1904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81EEB0E-5C9E-CB43-AA5B-C809728AA70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250FCFE-8540-924D-95E9-A4502C17FED5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BE618FD9-7E42-5B4A-AA66-3E644B607B73}" type="datetimeFigureOut">
              <a:rPr lang="en-US" altLang="en-US"/>
              <a:pPr/>
              <a:t>1/23/20</a:t>
            </a:fld>
            <a:endParaRPr lang="en-US" alt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6669B278-5DB5-CB42-9966-D66014D25F1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D05AD05E-E7CE-804C-BA19-8236F8A306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34BC26-FB85-254B-A89D-F4B891F8875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FB83B2-53BC-C447-92CE-7F7476E93DF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7DE7AF39-D67C-9742-8B44-F959CC40700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>
            <a:extLst>
              <a:ext uri="{FF2B5EF4-FFF2-40B4-BE49-F238E27FC236}">
                <a16:creationId xmlns:a16="http://schemas.microsoft.com/office/drawing/2014/main" id="{6C441BFC-FDF8-0645-9452-00BD9563F55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5C798BEC-DCE6-CB4D-9928-12AE53BC25F5}" type="slidenum">
              <a:rPr lang="en-US" altLang="en-US" sz="1200">
                <a:latin typeface="Times" pitchFamily="2" charset="0"/>
              </a:rPr>
              <a:pPr eaLnBrk="1" hangingPunct="1"/>
              <a:t>4</a:t>
            </a:fld>
            <a:endParaRPr lang="en-US" altLang="en-US" sz="1200">
              <a:latin typeface="Times" pitchFamily="2" charset="0"/>
            </a:endParaRPr>
          </a:p>
        </p:txBody>
      </p:sp>
      <p:sp>
        <p:nvSpPr>
          <p:cNvPr id="35842" name="Rectangle 2">
            <a:extLst>
              <a:ext uri="{FF2B5EF4-FFF2-40B4-BE49-F238E27FC236}">
                <a16:creationId xmlns:a16="http://schemas.microsoft.com/office/drawing/2014/main" id="{F0F2DDCC-C3AD-9E41-A2E9-90A21600DA3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B1D8F773-59E4-2B4C-B246-12A6674FCB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819957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Image Placeholder 1">
            <a:extLst>
              <a:ext uri="{FF2B5EF4-FFF2-40B4-BE49-F238E27FC236}">
                <a16:creationId xmlns:a16="http://schemas.microsoft.com/office/drawing/2014/main" id="{C195A7A0-EE81-B842-8D7E-9AD2E79042F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4" name="Notes Placeholder 2">
            <a:extLst>
              <a:ext uri="{FF2B5EF4-FFF2-40B4-BE49-F238E27FC236}">
                <a16:creationId xmlns:a16="http://schemas.microsoft.com/office/drawing/2014/main" id="{1027E681-F26D-E448-8B57-0E7F94DE483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38915" name="Slide Number Placeholder 3">
            <a:extLst>
              <a:ext uri="{FF2B5EF4-FFF2-40B4-BE49-F238E27FC236}">
                <a16:creationId xmlns:a16="http://schemas.microsoft.com/office/drawing/2014/main" id="{63184E5A-D4FE-6947-8600-85CDEA0F0E7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12566640-B0DD-7148-938B-35E775B99CE8}" type="slidenum">
              <a:rPr lang="en-US" altLang="en-US" sz="1200">
                <a:latin typeface="Calibri" panose="020F0502020204030204" pitchFamily="34" charset="0"/>
              </a:rPr>
              <a:pPr eaLnBrk="1" hangingPunct="1"/>
              <a:t>6</a:t>
            </a:fld>
            <a:endParaRPr lang="en-US" altLang="en-US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66919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7">
            <a:extLst>
              <a:ext uri="{FF2B5EF4-FFF2-40B4-BE49-F238E27FC236}">
                <a16:creationId xmlns:a16="http://schemas.microsoft.com/office/drawing/2014/main" id="{F7AF857A-30BB-A04C-815F-DD7DE304418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83A0CEFE-28FC-A042-85AA-4F5FC3F8D388}" type="slidenum">
              <a:rPr lang="en-US" altLang="en-US" sz="1200">
                <a:latin typeface="Calibri" panose="020F0502020204030204" pitchFamily="34" charset="0"/>
              </a:rPr>
              <a:pPr eaLnBrk="1" hangingPunct="1"/>
              <a:t>18</a:t>
            </a:fld>
            <a:endParaRPr lang="en-US" altLang="en-US" sz="1200">
              <a:latin typeface="Calibri" panose="020F0502020204030204" pitchFamily="34" charset="0"/>
            </a:endParaRPr>
          </a:p>
        </p:txBody>
      </p:sp>
      <p:sp>
        <p:nvSpPr>
          <p:cNvPr id="52226" name="Rectangle 2">
            <a:extLst>
              <a:ext uri="{FF2B5EF4-FFF2-40B4-BE49-F238E27FC236}">
                <a16:creationId xmlns:a16="http://schemas.microsoft.com/office/drawing/2014/main" id="{BD5AB57F-C10C-C84E-AC5B-5A4ACCD7796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Rectangle 3">
            <a:extLst>
              <a:ext uri="{FF2B5EF4-FFF2-40B4-BE49-F238E27FC236}">
                <a16:creationId xmlns:a16="http://schemas.microsoft.com/office/drawing/2014/main" id="{EC55E3A1-D912-654D-9937-36319092C4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971637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>
            <a:extLst>
              <a:ext uri="{FF2B5EF4-FFF2-40B4-BE49-F238E27FC236}">
                <a16:creationId xmlns:a16="http://schemas.microsoft.com/office/drawing/2014/main" id="{C09498FF-4316-EB4A-A35E-8F1555D8C10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F64C7A3D-C513-E64C-A2FA-58E4EE824433}" type="slidenum">
              <a:rPr lang="en-US" altLang="en-US" sz="1200">
                <a:latin typeface="Calibri" panose="020F0502020204030204" pitchFamily="34" charset="0"/>
              </a:rPr>
              <a:pPr eaLnBrk="1" hangingPunct="1"/>
              <a:t>19</a:t>
            </a:fld>
            <a:endParaRPr lang="en-US" altLang="en-US" sz="1200">
              <a:latin typeface="Calibri" panose="020F0502020204030204" pitchFamily="34" charset="0"/>
            </a:endParaRPr>
          </a:p>
        </p:txBody>
      </p:sp>
      <p:sp>
        <p:nvSpPr>
          <p:cNvPr id="27650" name="Rectangle 2">
            <a:extLst>
              <a:ext uri="{FF2B5EF4-FFF2-40B4-BE49-F238E27FC236}">
                <a16:creationId xmlns:a16="http://schemas.microsoft.com/office/drawing/2014/main" id="{CC932DA0-9A1B-CA43-B4E9-0EA6B7490148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033EEFB1-B21A-7C48-B10A-73CDB51DEC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179235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>
            <a:extLst>
              <a:ext uri="{FF2B5EF4-FFF2-40B4-BE49-F238E27FC236}">
                <a16:creationId xmlns:a16="http://schemas.microsoft.com/office/drawing/2014/main" id="{4849E9AA-662F-B14F-A8EC-B933A834BC0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B27BFA14-6A4A-2D4A-8455-27E288B9B10D}" type="slidenum">
              <a:rPr lang="en-US" altLang="en-US" sz="1200">
                <a:latin typeface="Calibri" panose="020F0502020204030204" pitchFamily="34" charset="0"/>
              </a:rPr>
              <a:pPr eaLnBrk="1" hangingPunct="1"/>
              <a:t>20</a:t>
            </a:fld>
            <a:endParaRPr lang="en-US" altLang="en-US" sz="1200">
              <a:latin typeface="Calibri" panose="020F0502020204030204" pitchFamily="34" charset="0"/>
            </a:endParaRPr>
          </a:p>
        </p:txBody>
      </p:sp>
      <p:sp>
        <p:nvSpPr>
          <p:cNvPr id="29698" name="Rectangle 2">
            <a:extLst>
              <a:ext uri="{FF2B5EF4-FFF2-40B4-BE49-F238E27FC236}">
                <a16:creationId xmlns:a16="http://schemas.microsoft.com/office/drawing/2014/main" id="{CB430B32-D3AB-9247-8165-344EE26F68CA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FF2D5651-BEFF-F44C-A64B-2C6E0DF45F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327647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>
            <a:extLst>
              <a:ext uri="{FF2B5EF4-FFF2-40B4-BE49-F238E27FC236}">
                <a16:creationId xmlns:a16="http://schemas.microsoft.com/office/drawing/2014/main" id="{997AC22C-B7DE-074D-A4BE-C64E14A9F34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B1A53435-614A-D04D-920D-79FD717E1885}" type="slidenum">
              <a:rPr lang="en-US" altLang="en-US" sz="1200">
                <a:latin typeface="Calibri" panose="020F0502020204030204" pitchFamily="34" charset="0"/>
              </a:rPr>
              <a:pPr eaLnBrk="1" hangingPunct="1"/>
              <a:t>22</a:t>
            </a:fld>
            <a:endParaRPr lang="en-US" altLang="en-US" sz="1200">
              <a:latin typeface="Calibri" panose="020F0502020204030204" pitchFamily="34" charset="0"/>
            </a:endParaRPr>
          </a:p>
        </p:txBody>
      </p:sp>
      <p:sp>
        <p:nvSpPr>
          <p:cNvPr id="32770" name="Rectangle 2">
            <a:extLst>
              <a:ext uri="{FF2B5EF4-FFF2-40B4-BE49-F238E27FC236}">
                <a16:creationId xmlns:a16="http://schemas.microsoft.com/office/drawing/2014/main" id="{73A7E5FB-81FD-7C45-AF22-916465613712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2A61BBE5-5AA9-F441-8524-93F5E81F05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03990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>
            <a:extLst>
              <a:ext uri="{FF2B5EF4-FFF2-40B4-BE49-F238E27FC236}">
                <a16:creationId xmlns:a16="http://schemas.microsoft.com/office/drawing/2014/main" id="{A6EA900D-4E18-684E-BF4D-9D67807EE2D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A3037EE5-4657-264E-8968-CF5CA0EC49F2}" type="slidenum">
              <a:rPr lang="en-US" altLang="en-US" sz="1200">
                <a:latin typeface="Calibri" panose="020F0502020204030204" pitchFamily="34" charset="0"/>
              </a:rPr>
              <a:pPr eaLnBrk="1" hangingPunct="1"/>
              <a:t>25</a:t>
            </a:fld>
            <a:endParaRPr lang="en-US" altLang="en-US" sz="1200">
              <a:latin typeface="Calibri" panose="020F0502020204030204" pitchFamily="34" charset="0"/>
            </a:endParaRPr>
          </a:p>
        </p:txBody>
      </p:sp>
      <p:sp>
        <p:nvSpPr>
          <p:cNvPr id="36866" name="Rectangle 2">
            <a:extLst>
              <a:ext uri="{FF2B5EF4-FFF2-40B4-BE49-F238E27FC236}">
                <a16:creationId xmlns:a16="http://schemas.microsoft.com/office/drawing/2014/main" id="{A11B8FC3-D80F-BF4E-8FFB-46604DDF55BF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60CDD3F4-4640-6F4E-8851-B8E8B43F0F2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563101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7">
            <a:extLst>
              <a:ext uri="{FF2B5EF4-FFF2-40B4-BE49-F238E27FC236}">
                <a16:creationId xmlns:a16="http://schemas.microsoft.com/office/drawing/2014/main" id="{68FFF195-71FF-B24D-AD85-A8E25865C10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372BDC12-E12E-0D4C-9D49-9B61DAFDEEA7}" type="slidenum">
              <a:rPr lang="en-US" altLang="en-US" sz="1200">
                <a:latin typeface="Calibri" panose="020F0502020204030204" pitchFamily="34" charset="0"/>
              </a:rPr>
              <a:pPr eaLnBrk="1" hangingPunct="1"/>
              <a:t>29</a:t>
            </a:fld>
            <a:endParaRPr lang="en-US" altLang="en-US" sz="1200">
              <a:latin typeface="Calibri" panose="020F0502020204030204" pitchFamily="34" charset="0"/>
            </a:endParaRPr>
          </a:p>
        </p:txBody>
      </p:sp>
      <p:sp>
        <p:nvSpPr>
          <p:cNvPr id="41986" name="Rectangle 2">
            <a:extLst>
              <a:ext uri="{FF2B5EF4-FFF2-40B4-BE49-F238E27FC236}">
                <a16:creationId xmlns:a16="http://schemas.microsoft.com/office/drawing/2014/main" id="{FDE06298-1ED5-F847-99BE-DF103D160F41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0E82E64F-22AE-0D47-8E32-97F2BB3D352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352231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0E44B0-CCFF-B444-97CF-2D25493512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0604265-1CE0-8044-9658-75A57534B272}" type="datetimeFigureOut">
              <a:rPr lang="en-US" altLang="en-US"/>
              <a:pPr/>
              <a:t>1/23/20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E94771-8B20-324C-9B90-96028F5D56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02DE4D-879B-394F-AA25-35DDC35BEF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112440-78B5-FE4E-B767-4CD13015AC6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89030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8B2C0E-5B75-8C4E-B849-6C9CE67ACD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A6B026B-74FF-3840-9912-382A0D1BDC75}" type="datetimeFigureOut">
              <a:rPr lang="en-US" altLang="en-US"/>
              <a:pPr/>
              <a:t>1/23/20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7F9DE3-F66B-6443-957B-ACAEDD13C9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4E2115-F788-AA43-B511-B7D85ABC36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7ABD9E-A57B-A347-B9B5-43C8127BA95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44262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35D379-CA01-7F46-AC12-FADE8CD95D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4DB58D5-DB6C-2547-A1A7-900EADC9F6CF}" type="datetimeFigureOut">
              <a:rPr lang="en-US" altLang="en-US"/>
              <a:pPr/>
              <a:t>1/23/20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F5DD54-0C77-6B46-ADBA-CFC3A61AA6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986519-C42F-9C47-BF80-4C776BDA17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E33AEA-CA74-E348-883F-8F0BD91C0C9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85772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AB0DE1-4821-854D-96E9-6BCF7F23CF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2E822AC-DB72-7D41-800A-0554A5CBFAB9}" type="datetimeFigureOut">
              <a:rPr lang="en-US" altLang="en-US"/>
              <a:pPr/>
              <a:t>1/23/20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DED91C-1286-F744-88F0-B7DEBADF7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1CAC22-95C7-9748-9300-DB7F6DEAF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B28ABE-11EC-D546-A366-7B8B41ADA20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5857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9E1077-E869-4844-A701-F4192A7484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0BBD54A-2001-3245-9DF4-7970857890E8}" type="datetimeFigureOut">
              <a:rPr lang="en-US" altLang="en-US"/>
              <a:pPr/>
              <a:t>1/23/20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6C109C-1F76-AB46-9BF4-13E1F256E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A74928-7BC2-BA42-B264-ECE6F661C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442DF6-7508-1949-8207-85EDC1E5B3C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4335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93A37D3-BF7E-A94B-9BF9-7B4A009CF6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552E803-BFED-3C48-9751-5761F2738C5E}" type="datetimeFigureOut">
              <a:rPr lang="en-US" altLang="en-US"/>
              <a:pPr/>
              <a:t>1/23/20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1B14E42-6F8E-D04B-923A-04E426D95F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E49C642-C2B5-2F4C-B7DD-3A58A27B39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DA2EF4-77A5-8143-9D40-619A70AF7D9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13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86F0FB49-64CA-AC41-B3B6-3D6A5952A6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7C7286B-F443-A640-BB3D-1F2B0B0825A3}" type="datetimeFigureOut">
              <a:rPr lang="en-US" altLang="en-US"/>
              <a:pPr/>
              <a:t>1/23/20</a:t>
            </a:fld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FF32C780-D4F6-554F-A0A8-EC7FB11E5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8775E35-3A7A-BF4F-BEE2-4E6A8353F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40714F-E0DF-B449-A9E2-D02D8791E82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55113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01C200CF-1420-F34E-870C-97F5AFE0B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380E5B7-14D8-F14A-B714-4D21ECC5E27E}" type="datetimeFigureOut">
              <a:rPr lang="en-US" altLang="en-US"/>
              <a:pPr/>
              <a:t>1/23/20</a:t>
            </a:fld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7179D74E-9B59-F34B-8CE0-582782F7BC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B02E2CD-2DDD-BB42-A8D8-5BB7BEC933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8F862F-DCBB-4840-9AA2-B7209AF39D1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6553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C70F84A9-99BF-FD43-9F60-88DD4D432B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81501F8-05C6-2C44-ADE2-0F3810383586}" type="datetimeFigureOut">
              <a:rPr lang="en-US" altLang="en-US"/>
              <a:pPr/>
              <a:t>1/23/20</a:t>
            </a:fld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926246E4-54CB-DA41-9B15-647A96AEDA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95C40D4D-FE99-0344-BB34-0185644BF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A346C8-364F-1342-9BC2-49D244857C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81177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AEEB6C6-7268-4A43-BAB9-A9C9999C64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3C56E30-A923-824A-B28A-8CF964BA4562}" type="datetimeFigureOut">
              <a:rPr lang="en-US" altLang="en-US"/>
              <a:pPr/>
              <a:t>1/23/20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D3B41D3-46DC-C64C-B029-E11863E0A6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C771AED-F5C7-3B47-B719-5A3AD1FA1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69F0E2-0C2F-D24A-9995-2E27BC191B8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92864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050D361-88BD-5F4F-BF62-D9DB126A96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70F12EA-89D4-C449-AE38-08E24854A733}" type="datetimeFigureOut">
              <a:rPr lang="en-US" altLang="en-US"/>
              <a:pPr/>
              <a:t>1/23/20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470CA89-4264-EB49-B1D6-E6B6E61E1B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B3B9A00-CB64-F441-9268-A10510E4D5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38632E-2107-754A-B437-EE0BEA2D2E2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7867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42E48F4B-51F0-A347-BCED-DA2108AAEB5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21E7F01E-14F6-6C43-8B9F-63A2129D728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3C6149-D21B-F944-ABC8-AF6BCC137C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884AF0BF-AC18-EC47-8322-FEDFB14D718C}" type="datetimeFigureOut">
              <a:rPr lang="en-US" altLang="en-US"/>
              <a:pPr/>
              <a:t>1/23/20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6E1FD2-418F-9F4A-A880-7C141A6D31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75093E-1156-C44B-BB6A-0CE0B57EEA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22EB0EF7-82CD-ED4E-A869-E7D386D574E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imgres?imgurl=http://www.unm.edu/~mpachman/Antibodies%2520Project/TurqouiseAntibody-Structure.jpg&amp;imgrefurl=http://www.unm.edu/~mpachman/Antibodies%2520Project/structure.htm&amp;usg=__1868DmyPvwsdq6L-U4aXS4Y5Ehw=&amp;h=285&amp;w=256&amp;sz=48&amp;hl=en&amp;start=6&amp;zoom=1&amp;tbnid=nigPE5jIbQxl_M:&amp;tbnh=115&amp;tbnw=103&amp;ei=ef9TTs-LGMyisQLJ-JSlBw&amp;prev=/search?q=antibody&amp;hl=en&amp;gbv=2&amp;tbm=isch&amp;itbs=1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hopkinsmedicine.org/news/media/releases/cancer_therapy_that_boosts_immune_system_ready_for_wider_testing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A6EBAA-3D45-A342-B5DE-694713F203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133600"/>
            <a:ext cx="7772400" cy="1470025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400" b="1" dirty="0">
                <a:ea typeface="+mj-ea"/>
                <a:cs typeface="+mj-cs"/>
              </a:rPr>
              <a:t>Immunology</a:t>
            </a:r>
            <a:br>
              <a:rPr lang="en-US" sz="2400" b="1" dirty="0">
                <a:ea typeface="+mj-ea"/>
                <a:cs typeface="+mj-cs"/>
              </a:rPr>
            </a:br>
            <a:r>
              <a:rPr lang="en-US" sz="2400" b="1" dirty="0">
                <a:ea typeface="+mj-ea"/>
                <a:cs typeface="+mj-cs"/>
              </a:rPr>
              <a:t>Biol 465</a:t>
            </a:r>
            <a:br>
              <a:rPr lang="en-US" sz="2400" b="1" dirty="0">
                <a:ea typeface="+mj-ea"/>
                <a:cs typeface="+mj-cs"/>
              </a:rPr>
            </a:br>
            <a:r>
              <a:rPr lang="en-US" sz="2400" b="1" dirty="0">
                <a:ea typeface="+mj-ea"/>
                <a:cs typeface="+mj-cs"/>
              </a:rPr>
              <a:t>Minot State University</a:t>
            </a:r>
            <a:br>
              <a:rPr lang="en-US" sz="2400" b="1" dirty="0">
                <a:ea typeface="+mj-ea"/>
                <a:cs typeface="+mj-cs"/>
              </a:rPr>
            </a:br>
            <a:r>
              <a:rPr lang="en-US" sz="2400" b="1" dirty="0">
                <a:ea typeface="+mj-ea"/>
                <a:cs typeface="+mj-cs"/>
              </a:rPr>
              <a:t>Spring 2020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FDEF6C-88C9-724B-96B0-7A2C77C0D5F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dirty="0"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400" b="1" dirty="0">
                <a:ea typeface="+mn-ea"/>
                <a:cs typeface="+mn-cs"/>
              </a:rPr>
              <a:t>MWF 9-9:50 am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400" b="1" dirty="0">
                <a:ea typeface="+mn-ea"/>
                <a:cs typeface="+mn-cs"/>
              </a:rPr>
              <a:t>Lab Tuesdays 9am-noon</a:t>
            </a:r>
          </a:p>
        </p:txBody>
      </p:sp>
      <p:pic>
        <p:nvPicPr>
          <p:cNvPr id="14339" name="Picture 2" descr="BiologyColorlogo">
            <a:extLst>
              <a:ext uri="{FF2B5EF4-FFF2-40B4-BE49-F238E27FC236}">
                <a16:creationId xmlns:a16="http://schemas.microsoft.com/office/drawing/2014/main" id="{3A99EF74-9698-1B4D-A37A-68CB2DA591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3886200" cy="167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2" descr="http://t2.gstatic.com/images?q=tbn:ANd9GcQ04uF7Fv53E7ra-DouSIVT60a6sQ7Nr5Uftmk25Pv-rFYVUv8czOB8TNk">
            <a:hlinkClick r:id="rId3"/>
            <a:extLst>
              <a:ext uri="{FF2B5EF4-FFF2-40B4-BE49-F238E27FC236}">
                <a16:creationId xmlns:a16="http://schemas.microsoft.com/office/drawing/2014/main" id="{82B8F771-118D-C241-A879-1AC6FDBB5E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077913"/>
            <a:ext cx="1219200" cy="1360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2" descr="http://t2.gstatic.com/images?q=tbn:ANd9GcQ04uF7Fv53E7ra-DouSIVT60a6sQ7Nr5Uftmk25Pv-rFYVUv8czOB8TNk">
            <a:hlinkClick r:id="rId3"/>
            <a:extLst>
              <a:ext uri="{FF2B5EF4-FFF2-40B4-BE49-F238E27FC236}">
                <a16:creationId xmlns:a16="http://schemas.microsoft.com/office/drawing/2014/main" id="{D1CFDD79-9ED5-C046-865B-086CC48F38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657600"/>
            <a:ext cx="1219200" cy="136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>
            <a:extLst>
              <a:ext uri="{FF2B5EF4-FFF2-40B4-BE49-F238E27FC236}">
                <a16:creationId xmlns:a16="http://schemas.microsoft.com/office/drawing/2014/main" id="{D7919DFC-A50E-B343-9E2F-8F93F2A886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Lymphoid cells</a:t>
            </a:r>
          </a:p>
        </p:txBody>
      </p:sp>
      <p:sp>
        <p:nvSpPr>
          <p:cNvPr id="43010" name="Content Placeholder 2">
            <a:extLst>
              <a:ext uri="{FF2B5EF4-FFF2-40B4-BE49-F238E27FC236}">
                <a16:creationId xmlns:a16="http://schemas.microsoft.com/office/drawing/2014/main" id="{AA8B29ED-DA0C-DE4A-988D-6C5B419889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B-lymphocytes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T-lymphoctyes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Natural Killer cells</a:t>
            </a:r>
          </a:p>
          <a:p>
            <a:endParaRPr lang="en-US" altLang="en-US">
              <a:ea typeface="ＭＳ Ｐゴシック" panose="020B0600070205080204" pitchFamily="34" charset="-128"/>
            </a:endParaRP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All derived from a common progenitor cell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B and T-cells----adaptive immunity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NK cells---innate immunity.</a:t>
            </a:r>
          </a:p>
        </p:txBody>
      </p:sp>
    </p:spTree>
    <p:extLst>
      <p:ext uri="{BB962C8B-B14F-4D97-AF65-F5344CB8AC3E}">
        <p14:creationId xmlns:p14="http://schemas.microsoft.com/office/powerpoint/2010/main" val="25021603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>
            <a:extLst>
              <a:ext uri="{FF2B5EF4-FFF2-40B4-BE49-F238E27FC236}">
                <a16:creationId xmlns:a16="http://schemas.microsoft.com/office/drawing/2014/main" id="{3B4234E2-BAE5-064F-86F8-EC31DB73C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B25351-42FF-5A47-8B4A-369413CFA6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Char char="•"/>
              <a:defRPr/>
            </a:pPr>
            <a:r>
              <a:rPr lang="en-US" dirty="0"/>
              <a:t>NK cells</a:t>
            </a:r>
          </a:p>
          <a:p>
            <a:pPr lvl="1">
              <a:buFont typeface="Arial" charset="0"/>
              <a:buChar char="–"/>
              <a:defRPr/>
            </a:pPr>
            <a:r>
              <a:rPr lang="en-US" dirty="0"/>
              <a:t>Kill some tumor cells</a:t>
            </a:r>
          </a:p>
          <a:p>
            <a:pPr lvl="1">
              <a:buFont typeface="Arial" charset="0"/>
              <a:buChar char="–"/>
              <a:defRPr/>
            </a:pPr>
            <a:r>
              <a:rPr lang="en-US" dirty="0"/>
              <a:t>Kill some virus-infected cells, especially herpes virus.</a:t>
            </a:r>
          </a:p>
          <a:p>
            <a:pPr lvl="1">
              <a:buFont typeface="Arial" charset="0"/>
              <a:buChar char="–"/>
              <a:defRPr/>
            </a:pPr>
            <a:endParaRPr lang="en-US" dirty="0"/>
          </a:p>
          <a:p>
            <a:pPr marL="457200" lvl="1" indent="0">
              <a:buFont typeface="Arial" charset="0"/>
              <a:buNone/>
              <a:defRPr/>
            </a:pPr>
            <a:r>
              <a:rPr lang="en-US" dirty="0"/>
              <a:t>**Do not express the highly specific antigen receptors like B and T cells</a:t>
            </a:r>
          </a:p>
        </p:txBody>
      </p:sp>
    </p:spTree>
    <p:extLst>
      <p:ext uri="{BB962C8B-B14F-4D97-AF65-F5344CB8AC3E}">
        <p14:creationId xmlns:p14="http://schemas.microsoft.com/office/powerpoint/2010/main" val="7654534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>
            <a:extLst>
              <a:ext uri="{FF2B5EF4-FFF2-40B4-BE49-F238E27FC236}">
                <a16:creationId xmlns:a16="http://schemas.microsoft.com/office/drawing/2014/main" id="{D4522A56-C00A-9245-9D1A-04D9E4FE24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45058" name="Content Placeholder 2">
            <a:extLst>
              <a:ext uri="{FF2B5EF4-FFF2-40B4-BE49-F238E27FC236}">
                <a16:creationId xmlns:a16="http://schemas.microsoft.com/office/drawing/2014/main" id="{943C0D24-12B8-E445-AECB-877CD3BF49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B and T cells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Circulate in blood AND congregate in lymphoid tissues.</a:t>
            </a:r>
          </a:p>
          <a:p>
            <a:pPr lvl="1"/>
            <a:endParaRPr lang="en-US" altLang="en-US" dirty="0">
              <a:ea typeface="ＭＳ Ｐゴシック" panose="020B0600070205080204" pitchFamily="34" charset="-128"/>
            </a:endParaRP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B-cells originate and mature in bone marrow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T-cells originate in the bone marrow, but mature in an organ called </a:t>
            </a:r>
            <a:r>
              <a:rPr lang="en-US" altLang="en-US" b="1" dirty="0">
                <a:ea typeface="ＭＳ Ｐゴシック" panose="020B0600070205080204" pitchFamily="34" charset="-128"/>
              </a:rPr>
              <a:t>T</a:t>
            </a:r>
            <a:r>
              <a:rPr lang="en-US" altLang="en-US" dirty="0">
                <a:ea typeface="ＭＳ Ｐゴシック" panose="020B0600070205080204" pitchFamily="34" charset="-128"/>
              </a:rPr>
              <a:t>hymus</a:t>
            </a:r>
          </a:p>
          <a:p>
            <a:pPr lvl="1"/>
            <a:endParaRPr lang="en-US" altLang="en-US" dirty="0">
              <a:ea typeface="ＭＳ Ｐゴシック" panose="020B0600070205080204" pitchFamily="34" charset="-128"/>
            </a:endParaRP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Both express highly variable and specific antigen receptors</a:t>
            </a:r>
          </a:p>
        </p:txBody>
      </p:sp>
    </p:spTree>
    <p:extLst>
      <p:ext uri="{BB962C8B-B14F-4D97-AF65-F5344CB8AC3E}">
        <p14:creationId xmlns:p14="http://schemas.microsoft.com/office/powerpoint/2010/main" val="3659526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le 1">
            <a:extLst>
              <a:ext uri="{FF2B5EF4-FFF2-40B4-BE49-F238E27FC236}">
                <a16:creationId xmlns:a16="http://schemas.microsoft.com/office/drawing/2014/main" id="{26225469-E3FF-FA47-83D5-046D261E4B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Lymphoctyes</a:t>
            </a:r>
          </a:p>
        </p:txBody>
      </p:sp>
      <p:sp>
        <p:nvSpPr>
          <p:cNvPr id="46082" name="Content Placeholder 2">
            <a:extLst>
              <a:ext uri="{FF2B5EF4-FFF2-40B4-BE49-F238E27FC236}">
                <a16:creationId xmlns:a16="http://schemas.microsoft.com/office/drawing/2014/main" id="{35B9BEDE-9710-5740-9CC2-1B14070CB3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B-cells express a B-cell antigen receptor (BCR), which is a membrane anchored antibody molecule.  An activated B-cell will eventually secrete the same form of the antibody.</a:t>
            </a:r>
          </a:p>
          <a:p>
            <a:endParaRPr lang="en-US" altLang="en-US">
              <a:ea typeface="ＭＳ Ｐゴシック" panose="020B0600070205080204" pitchFamily="34" charset="-128"/>
            </a:endParaRPr>
          </a:p>
          <a:p>
            <a:r>
              <a:rPr lang="en-US" altLang="en-US">
                <a:ea typeface="ＭＳ Ｐゴシック" panose="020B0600070205080204" pitchFamily="34" charset="-128"/>
              </a:rPr>
              <a:t>T-cells express a T-cell receptor (TCR), which is membrane anchored and never secreted.</a:t>
            </a:r>
          </a:p>
        </p:txBody>
      </p:sp>
    </p:spTree>
    <p:extLst>
      <p:ext uri="{BB962C8B-B14F-4D97-AF65-F5344CB8AC3E}">
        <p14:creationId xmlns:p14="http://schemas.microsoft.com/office/powerpoint/2010/main" val="14148814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1">
            <a:extLst>
              <a:ext uri="{FF2B5EF4-FFF2-40B4-BE49-F238E27FC236}">
                <a16:creationId xmlns:a16="http://schemas.microsoft.com/office/drawing/2014/main" id="{C2CA2E04-5264-524F-854C-5828BEC135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T-cells</a:t>
            </a:r>
          </a:p>
        </p:txBody>
      </p:sp>
      <p:sp>
        <p:nvSpPr>
          <p:cNvPr id="47106" name="Content Placeholder 2">
            <a:extLst>
              <a:ext uri="{FF2B5EF4-FFF2-40B4-BE49-F238E27FC236}">
                <a16:creationId xmlns:a16="http://schemas.microsoft.com/office/drawing/2014/main" id="{5BAC2E9E-C029-344F-9008-9C469B447E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3 primary types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Helper T-cells 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Cytotoxic T-cells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Regulatory T-cells (We don’t spend much time on these)</a:t>
            </a:r>
          </a:p>
        </p:txBody>
      </p:sp>
    </p:spTree>
    <p:extLst>
      <p:ext uri="{BB962C8B-B14F-4D97-AF65-F5344CB8AC3E}">
        <p14:creationId xmlns:p14="http://schemas.microsoft.com/office/powerpoint/2010/main" val="38577788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1">
            <a:extLst>
              <a:ext uri="{FF2B5EF4-FFF2-40B4-BE49-F238E27FC236}">
                <a16:creationId xmlns:a16="http://schemas.microsoft.com/office/drawing/2014/main" id="{56DC5F33-5AFE-3745-8705-7EE0AA0EFA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Development of lymphocytes</a:t>
            </a:r>
          </a:p>
        </p:txBody>
      </p:sp>
      <p:sp>
        <p:nvSpPr>
          <p:cNvPr id="48130" name="Content Placeholder 2">
            <a:extLst>
              <a:ext uri="{FF2B5EF4-FFF2-40B4-BE49-F238E27FC236}">
                <a16:creationId xmlns:a16="http://schemas.microsoft.com/office/drawing/2014/main" id="{B31CC282-E704-714C-84CB-44AFA75B4E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Both B- and T-cells begin in the bone marrow.</a:t>
            </a:r>
          </a:p>
          <a:p>
            <a:pPr marL="457200" lvl="1" indent="0">
              <a:buFont typeface="Arial" panose="020B0604020202020204" pitchFamily="34" charset="0"/>
              <a:buNone/>
            </a:pPr>
            <a:endParaRPr lang="en-US" altLang="en-US">
              <a:ea typeface="ＭＳ Ｐゴシック" panose="020B0600070205080204" pitchFamily="34" charset="-128"/>
            </a:endParaRP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en-US" altLang="en-US">
                <a:ea typeface="ＭＳ Ｐゴシック" panose="020B0600070205080204" pitchFamily="34" charset="-128"/>
              </a:rPr>
              <a:t>Terms—in chronological order…</a:t>
            </a: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en-US" altLang="en-US" b="1">
                <a:ea typeface="ＭＳ Ｐゴシック" panose="020B0600070205080204" pitchFamily="34" charset="-128"/>
              </a:rPr>
              <a:t>B-cells</a:t>
            </a:r>
            <a:r>
              <a:rPr lang="en-US" altLang="en-US">
                <a:ea typeface="ＭＳ Ｐゴシック" panose="020B0600070205080204" pitchFamily="34" charset="-128"/>
              </a:rPr>
              <a:t>---immature, mature, naïve, activated (effector), plasma cells, memory cells.</a:t>
            </a:r>
          </a:p>
          <a:p>
            <a:pPr marL="457200" lvl="1" indent="0">
              <a:buFont typeface="Arial" panose="020B0604020202020204" pitchFamily="34" charset="0"/>
              <a:buNone/>
            </a:pPr>
            <a:endParaRPr lang="en-US" altLang="en-US">
              <a:ea typeface="ＭＳ Ｐゴシック" panose="020B0600070205080204" pitchFamily="34" charset="-128"/>
            </a:endParaRP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en-US" altLang="en-US" b="1">
                <a:ea typeface="ＭＳ Ｐゴシック" panose="020B0600070205080204" pitchFamily="34" charset="-128"/>
              </a:rPr>
              <a:t>T-cells</a:t>
            </a:r>
            <a:r>
              <a:rPr lang="en-US" altLang="en-US">
                <a:ea typeface="ＭＳ Ｐゴシック" panose="020B0600070205080204" pitchFamily="34" charset="-128"/>
              </a:rPr>
              <a:t>---immature, mature, naïve, activated (effector), memory</a:t>
            </a:r>
          </a:p>
        </p:txBody>
      </p:sp>
    </p:spTree>
    <p:extLst>
      <p:ext uri="{BB962C8B-B14F-4D97-AF65-F5344CB8AC3E}">
        <p14:creationId xmlns:p14="http://schemas.microsoft.com/office/powerpoint/2010/main" val="12831920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le 1">
            <a:extLst>
              <a:ext uri="{FF2B5EF4-FFF2-40B4-BE49-F238E27FC236}">
                <a16:creationId xmlns:a16="http://schemas.microsoft.com/office/drawing/2014/main" id="{E940C76F-A79A-204C-A06B-1843FE7048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Lymphoid tissues/organs</a:t>
            </a:r>
          </a:p>
        </p:txBody>
      </p:sp>
      <p:sp>
        <p:nvSpPr>
          <p:cNvPr id="49154" name="Content Placeholder 2">
            <a:extLst>
              <a:ext uri="{FF2B5EF4-FFF2-40B4-BE49-F238E27FC236}">
                <a16:creationId xmlns:a16="http://schemas.microsoft.com/office/drawing/2014/main" id="{04A2CEFC-07A2-0B4B-9B63-2A858F5154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953000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Body has different locations of organized tissues containing lymphocytes.</a:t>
            </a:r>
          </a:p>
          <a:p>
            <a:endParaRPr lang="en-US" altLang="en-US">
              <a:ea typeface="ＭＳ Ｐゴシック" panose="020B0600070205080204" pitchFamily="34" charset="-128"/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altLang="en-US">
                <a:ea typeface="ＭＳ Ｐゴシック" panose="020B0600070205080204" pitchFamily="34" charset="-128"/>
              </a:rPr>
              <a:t>2 main distinctions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en-US">
                <a:ea typeface="ＭＳ Ｐゴシック" panose="020B0600070205080204" pitchFamily="34" charset="-128"/>
              </a:rPr>
              <a:t>1. </a:t>
            </a:r>
            <a:r>
              <a:rPr lang="en-US" altLang="en-US" b="1">
                <a:ea typeface="ＭＳ Ｐゴシック" panose="020B0600070205080204" pitchFamily="34" charset="-128"/>
              </a:rPr>
              <a:t>Central lymphoid organs-</a:t>
            </a:r>
            <a:r>
              <a:rPr lang="en-US" altLang="en-US">
                <a:ea typeface="ＭＳ Ｐゴシック" panose="020B0600070205080204" pitchFamily="34" charset="-128"/>
              </a:rPr>
              <a:t>--Where lymphocytes form and mature.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en-US">
                <a:ea typeface="ＭＳ Ｐゴシック" panose="020B0600070205080204" pitchFamily="34" charset="-128"/>
              </a:rPr>
              <a:t>2. </a:t>
            </a:r>
            <a:r>
              <a:rPr lang="en-US" altLang="en-US" b="1">
                <a:ea typeface="ＭＳ Ｐゴシック" panose="020B0600070205080204" pitchFamily="34" charset="-128"/>
              </a:rPr>
              <a:t>Peripheral lymphoid organs</a:t>
            </a:r>
            <a:r>
              <a:rPr lang="en-US" altLang="en-US">
                <a:ea typeface="ＭＳ Ｐゴシック" panose="020B0600070205080204" pitchFamily="34" charset="-128"/>
              </a:rPr>
              <a:t>---  Where mature, naïve lymphocytes hang out and where adaptive immune responses are initiated.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en-US">
                <a:ea typeface="ＭＳ Ｐゴシック" panose="020B0600070205080204" pitchFamily="34" charset="-128"/>
              </a:rPr>
              <a:t>	 </a:t>
            </a:r>
          </a:p>
        </p:txBody>
      </p:sp>
    </p:spTree>
    <p:extLst>
      <p:ext uri="{BB962C8B-B14F-4D97-AF65-F5344CB8AC3E}">
        <p14:creationId xmlns:p14="http://schemas.microsoft.com/office/powerpoint/2010/main" val="23708542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le 1">
            <a:extLst>
              <a:ext uri="{FF2B5EF4-FFF2-40B4-BE49-F238E27FC236}">
                <a16:creationId xmlns:a16="http://schemas.microsoft.com/office/drawing/2014/main" id="{7BE40830-5C06-1748-9DC4-C68CC7438F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Examples…</a:t>
            </a:r>
          </a:p>
        </p:txBody>
      </p:sp>
      <p:sp>
        <p:nvSpPr>
          <p:cNvPr id="50178" name="Content Placeholder 2">
            <a:extLst>
              <a:ext uri="{FF2B5EF4-FFF2-40B4-BE49-F238E27FC236}">
                <a16:creationId xmlns:a16="http://schemas.microsoft.com/office/drawing/2014/main" id="{15CAE96B-915F-D848-B9A3-B2C9DB220D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Central---bone marrow and thymus</a:t>
            </a:r>
          </a:p>
          <a:p>
            <a:endParaRPr lang="en-US" altLang="en-US">
              <a:ea typeface="ＭＳ Ｐゴシック" panose="020B0600070205080204" pitchFamily="34" charset="-128"/>
            </a:endParaRPr>
          </a:p>
          <a:p>
            <a:r>
              <a:rPr lang="en-US" altLang="en-US">
                <a:ea typeface="ＭＳ Ｐゴシック" panose="020B0600070205080204" pitchFamily="34" charset="-128"/>
              </a:rPr>
              <a:t>Peripheral—lymph nodes, spleen, and tissue-associated lyphoid tissues.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Gut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Nasal/respiratory tract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Urogenital tract</a:t>
            </a:r>
          </a:p>
          <a:p>
            <a:pPr lvl="1">
              <a:buFont typeface="Arial" panose="020B0604020202020204" pitchFamily="34" charset="0"/>
              <a:buNone/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336133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figure 1-07">
            <a:extLst>
              <a:ext uri="{FF2B5EF4-FFF2-40B4-BE49-F238E27FC236}">
                <a16:creationId xmlns:a16="http://schemas.microsoft.com/office/drawing/2014/main" id="{46BC7222-F5C7-1440-A852-A7B7D8638D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800" y="317500"/>
            <a:ext cx="7281863" cy="6240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67885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figure 1-18 part 1 of 2">
            <a:extLst>
              <a:ext uri="{FF2B5EF4-FFF2-40B4-BE49-F238E27FC236}">
                <a16:creationId xmlns:a16="http://schemas.microsoft.com/office/drawing/2014/main" id="{E64300B2-FC70-0045-84D0-C96D9E5DC5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73100"/>
            <a:ext cx="8531225" cy="550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02849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C5459F-4FD6-4E46-9E57-DC94E2DE3D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ea typeface="+mj-ea"/>
                <a:cs typeface="+mj-cs"/>
              </a:rPr>
              <a:t>Lecture 4</a:t>
            </a:r>
            <a:br>
              <a:rPr lang="en-US" dirty="0">
                <a:ea typeface="+mj-ea"/>
                <a:cs typeface="+mj-cs"/>
              </a:rPr>
            </a:br>
            <a:r>
              <a:rPr lang="en-US" dirty="0">
                <a:ea typeface="+mj-ea"/>
                <a:cs typeface="+mj-cs"/>
              </a:rPr>
              <a:t>January 24, 2020</a:t>
            </a:r>
          </a:p>
        </p:txBody>
      </p:sp>
      <p:sp>
        <p:nvSpPr>
          <p:cNvPr id="15362" name="Content Placeholder 2">
            <a:extLst>
              <a:ext uri="{FF2B5EF4-FFF2-40B4-BE49-F238E27FC236}">
                <a16:creationId xmlns:a16="http://schemas.microsoft.com/office/drawing/2014/main" id="{E22F266F-DBB9-6F41-B238-072EB47B0D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Return student papers</a:t>
            </a:r>
          </a:p>
          <a:p>
            <a:pPr eaLnBrk="1" hangingPunct="1"/>
            <a:endParaRPr lang="en-US" altLang="en-US" dirty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figure 1-19 part 1 of 3">
            <a:extLst>
              <a:ext uri="{FF2B5EF4-FFF2-40B4-BE49-F238E27FC236}">
                <a16:creationId xmlns:a16="http://schemas.microsoft.com/office/drawing/2014/main" id="{B003D1E5-99FF-8542-849D-5DEBC498B8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69900"/>
            <a:ext cx="8531225" cy="591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35601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>
            <a:extLst>
              <a:ext uri="{FF2B5EF4-FFF2-40B4-BE49-F238E27FC236}">
                <a16:creationId xmlns:a16="http://schemas.microsoft.com/office/drawing/2014/main" id="{12A04AF6-06CB-3948-996A-ABF087BBDC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1143000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Let’s return to the lymph node and think of its purpose</a:t>
            </a:r>
          </a:p>
        </p:txBody>
      </p:sp>
      <p:sp>
        <p:nvSpPr>
          <p:cNvPr id="30722" name="Content Placeholder 2">
            <a:extLst>
              <a:ext uri="{FF2B5EF4-FFF2-40B4-BE49-F238E27FC236}">
                <a16:creationId xmlns:a16="http://schemas.microsoft.com/office/drawing/2014/main" id="{613E6953-8B1C-924B-9EFC-5416E52060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876800"/>
          </a:xfrm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  <a:p>
            <a:r>
              <a:rPr lang="en-US" altLang="en-US">
                <a:ea typeface="ＭＳ Ｐゴシック" panose="020B0600070205080204" pitchFamily="34" charset="-128"/>
              </a:rPr>
              <a:t>It allows contact between antigen and antigen receptors.  The location of specific cell types allows interactions that spur an adaptive immune response.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Antigen can be transported in.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Cells such as dendritic cells can physically contact T-cells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T-cells can physically contact B-cells</a:t>
            </a:r>
          </a:p>
        </p:txBody>
      </p:sp>
    </p:spTree>
    <p:extLst>
      <p:ext uri="{BB962C8B-B14F-4D97-AF65-F5344CB8AC3E}">
        <p14:creationId xmlns:p14="http://schemas.microsoft.com/office/powerpoint/2010/main" val="4238428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figure 1-21">
            <a:extLst>
              <a:ext uri="{FF2B5EF4-FFF2-40B4-BE49-F238E27FC236}">
                <a16:creationId xmlns:a16="http://schemas.microsoft.com/office/drawing/2014/main" id="{8F924D56-756A-5E43-A13F-B5D42A950C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838200"/>
            <a:ext cx="8531225" cy="5186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9CAAC99-1035-0546-9B50-816D94479E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46038"/>
            <a:ext cx="4876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 b="1">
                <a:solidFill>
                  <a:srgbClr val="FF0000"/>
                </a:solidFill>
              </a:rPr>
              <a:t>T-cells must be presented </a:t>
            </a:r>
          </a:p>
          <a:p>
            <a:pPr eaLnBrk="1" hangingPunct="1"/>
            <a:r>
              <a:rPr lang="en-US" altLang="en-US" sz="2000" b="1">
                <a:solidFill>
                  <a:srgbClr val="FF0000"/>
                </a:solidFill>
              </a:rPr>
              <a:t>with antigen</a:t>
            </a:r>
          </a:p>
        </p:txBody>
      </p:sp>
      <p:sp>
        <p:nvSpPr>
          <p:cNvPr id="31747" name="TextBox 3">
            <a:extLst>
              <a:ext uri="{FF2B5EF4-FFF2-40B4-BE49-F238E27FC236}">
                <a16:creationId xmlns:a16="http://schemas.microsoft.com/office/drawing/2014/main" id="{20F33870-B68D-BC4A-B381-84438C99C0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0413" y="11113"/>
            <a:ext cx="48768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 b="1">
                <a:solidFill>
                  <a:srgbClr val="FF0000"/>
                </a:solidFill>
              </a:rPr>
              <a:t>T-cells and B-cells interact to initiate and maintain an adaptive immune response</a:t>
            </a:r>
          </a:p>
        </p:txBody>
      </p:sp>
    </p:spTree>
    <p:extLst>
      <p:ext uri="{BB962C8B-B14F-4D97-AF65-F5344CB8AC3E}">
        <p14:creationId xmlns:p14="http://schemas.microsoft.com/office/powerpoint/2010/main" val="33249523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>
            <a:extLst>
              <a:ext uri="{FF2B5EF4-FFF2-40B4-BE49-F238E27FC236}">
                <a16:creationId xmlns:a16="http://schemas.microsoft.com/office/drawing/2014/main" id="{B11F46B6-FBB1-A441-8D69-15FBCE542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33794" name="Content Placeholder 2">
            <a:extLst>
              <a:ext uri="{FF2B5EF4-FFF2-40B4-BE49-F238E27FC236}">
                <a16:creationId xmlns:a16="http://schemas.microsoft.com/office/drawing/2014/main" id="{59D485E1-442F-174D-9A59-9E7C30DF1E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What occurs when antigen matches antigen receptor?</a:t>
            </a:r>
          </a:p>
          <a:p>
            <a:endParaRPr lang="en-US" altLang="en-US">
              <a:ea typeface="ＭＳ Ｐゴシック" panose="020B0600070205080204" pitchFamily="34" charset="-128"/>
            </a:endParaRP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First mass reproduction of that cell---all daughter cells, will, of course, produce the same antigen receptor—these receptors are proteins encoded by the DNA of the cell.</a:t>
            </a:r>
          </a:p>
          <a:p>
            <a:pPr lvl="1"/>
            <a:endParaRPr lang="en-US" altLang="en-US">
              <a:ea typeface="ＭＳ Ｐゴシック" panose="020B0600070205080204" pitchFamily="34" charset="-128"/>
            </a:endParaRP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Called </a:t>
            </a:r>
            <a:r>
              <a:rPr lang="en-US" altLang="en-US" b="1">
                <a:ea typeface="ＭＳ Ｐゴシック" panose="020B0600070205080204" pitchFamily="34" charset="-128"/>
              </a:rPr>
              <a:t>Clonal expansion</a:t>
            </a:r>
          </a:p>
        </p:txBody>
      </p:sp>
    </p:spTree>
    <p:extLst>
      <p:ext uri="{BB962C8B-B14F-4D97-AF65-F5344CB8AC3E}">
        <p14:creationId xmlns:p14="http://schemas.microsoft.com/office/powerpoint/2010/main" val="14826513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>
            <a:extLst>
              <a:ext uri="{FF2B5EF4-FFF2-40B4-BE49-F238E27FC236}">
                <a16:creationId xmlns:a16="http://schemas.microsoft.com/office/drawing/2014/main" id="{EB90D085-B144-8248-92F9-C5C344EB9F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34818" name="Content Placeholder 2">
            <a:extLst>
              <a:ext uri="{FF2B5EF4-FFF2-40B4-BE49-F238E27FC236}">
                <a16:creationId xmlns:a16="http://schemas.microsoft.com/office/drawing/2014/main" id="{057ED8E4-CEF0-214E-B9E0-BC2662013E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Example---is development of masses of B-cells in a lymph node.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Called germinal centers.</a:t>
            </a:r>
          </a:p>
          <a:p>
            <a:pPr lvl="1"/>
            <a:endParaRPr lang="en-US" altLang="en-US">
              <a:ea typeface="ＭＳ Ｐゴシック" panose="020B0600070205080204" pitchFamily="34" charset="-128"/>
            </a:endParaRP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If the expansion is large, we can notice a </a:t>
            </a:r>
            <a:r>
              <a:rPr lang="ja-JP" altLang="en-US">
                <a:ea typeface="ＭＳ Ｐゴシック" panose="020B0600070205080204" pitchFamily="34" charset="-128"/>
              </a:rPr>
              <a:t>“</a:t>
            </a:r>
            <a:r>
              <a:rPr lang="en-US" altLang="ja-JP">
                <a:ea typeface="ＭＳ Ｐゴシック" panose="020B0600070205080204" pitchFamily="34" charset="-128"/>
              </a:rPr>
              <a:t>swollen gland</a:t>
            </a:r>
            <a:r>
              <a:rPr lang="ja-JP" altLang="en-US">
                <a:ea typeface="ＭＳ Ｐゴシック" panose="020B0600070205080204" pitchFamily="34" charset="-128"/>
              </a:rPr>
              <a:t>”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85595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figure 1-18 part 1 of 2">
            <a:extLst>
              <a:ext uri="{FF2B5EF4-FFF2-40B4-BE49-F238E27FC236}">
                <a16:creationId xmlns:a16="http://schemas.microsoft.com/office/drawing/2014/main" id="{23561BF2-B019-D140-AABF-069FC44748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73100"/>
            <a:ext cx="8531225" cy="550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01983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>
            <a:extLst>
              <a:ext uri="{FF2B5EF4-FFF2-40B4-BE49-F238E27FC236}">
                <a16:creationId xmlns:a16="http://schemas.microsoft.com/office/drawing/2014/main" id="{63FFDFCD-8ACC-134C-A9B8-A7643D7A1F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37890" name="Content Placeholder 2">
            <a:extLst>
              <a:ext uri="{FF2B5EF4-FFF2-40B4-BE49-F238E27FC236}">
                <a16:creationId xmlns:a16="http://schemas.microsoft.com/office/drawing/2014/main" id="{48D093B6-E5A7-9547-A835-DE1B53B19E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Chapter 1 includes more detail than we need for now, but let</a:t>
            </a:r>
            <a:r>
              <a:rPr lang="ja-JP" altLang="en-US">
                <a:ea typeface="ＭＳ Ｐゴシック" panose="020B0600070205080204" pitchFamily="34" charset="-128"/>
              </a:rPr>
              <a:t>’</a:t>
            </a:r>
            <a:r>
              <a:rPr lang="en-US" altLang="ja-JP">
                <a:ea typeface="ＭＳ Ｐゴシック" panose="020B0600070205080204" pitchFamily="34" charset="-128"/>
              </a:rPr>
              <a:t>s briefly discuss the outcome of activation of B and T lymphocytes.</a:t>
            </a:r>
          </a:p>
          <a:p>
            <a:endParaRPr lang="en-US" altLang="en-US">
              <a:ea typeface="ＭＳ Ｐゴシック" panose="020B0600070205080204" pitchFamily="34" charset="-128"/>
            </a:endParaRPr>
          </a:p>
          <a:p>
            <a:r>
              <a:rPr lang="en-US" altLang="en-US">
                <a:ea typeface="ＭＳ Ｐゴシック" panose="020B0600070205080204" pitchFamily="34" charset="-128"/>
              </a:rPr>
              <a:t>What are the </a:t>
            </a:r>
            <a:r>
              <a:rPr lang="en-US" altLang="en-US" u="sng">
                <a:ea typeface="ＭＳ Ｐゴシック" panose="020B0600070205080204" pitchFamily="34" charset="-128"/>
              </a:rPr>
              <a:t>effector mechanisms</a:t>
            </a:r>
            <a:r>
              <a:rPr lang="en-US" altLang="en-US">
                <a:ea typeface="ＭＳ Ｐゴシック" panose="020B0600070205080204" pitchFamily="34" charset="-128"/>
              </a:rPr>
              <a:t>?...</a:t>
            </a:r>
          </a:p>
        </p:txBody>
      </p:sp>
    </p:spTree>
    <p:extLst>
      <p:ext uri="{BB962C8B-B14F-4D97-AF65-F5344CB8AC3E}">
        <p14:creationId xmlns:p14="http://schemas.microsoft.com/office/powerpoint/2010/main" val="38380327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>
            <a:extLst>
              <a:ext uri="{FF2B5EF4-FFF2-40B4-BE49-F238E27FC236}">
                <a16:creationId xmlns:a16="http://schemas.microsoft.com/office/drawing/2014/main" id="{D8028CA5-3BD6-8741-9887-C0282107C8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B-cells</a:t>
            </a:r>
          </a:p>
        </p:txBody>
      </p:sp>
      <p:sp>
        <p:nvSpPr>
          <p:cNvPr id="38914" name="Content Placeholder 2">
            <a:extLst>
              <a:ext uri="{FF2B5EF4-FFF2-40B4-BE49-F238E27FC236}">
                <a16:creationId xmlns:a16="http://schemas.microsoft.com/office/drawing/2014/main" id="{0012AA8B-5A13-994E-980D-1CF221113F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Recall…activation results in clonal expansion---production of lots and lots of B-cells capable of binding the same antigen.</a:t>
            </a:r>
          </a:p>
          <a:p>
            <a:endParaRPr lang="en-US" altLang="en-US">
              <a:ea typeface="ＭＳ Ｐゴシック" panose="020B0600070205080204" pitchFamily="34" charset="-128"/>
            </a:endParaRPr>
          </a:p>
          <a:p>
            <a:r>
              <a:rPr lang="en-US" altLang="en-US">
                <a:ea typeface="ＭＳ Ｐゴシック" panose="020B0600070205080204" pitchFamily="34" charset="-128"/>
              </a:rPr>
              <a:t>B-cells are good for dealing with </a:t>
            </a:r>
            <a:r>
              <a:rPr lang="en-US" altLang="en-US" u="sng">
                <a:ea typeface="ＭＳ Ｐゴシック" panose="020B0600070205080204" pitchFamily="34" charset="-128"/>
              </a:rPr>
              <a:t>extracellular pathogens</a:t>
            </a:r>
            <a:r>
              <a:rPr lang="en-US" altLang="en-US">
                <a:ea typeface="ＭＳ Ｐゴシック" panose="020B0600070205080204" pitchFamily="34" charset="-128"/>
              </a:rPr>
              <a:t> (like most bacteria) and the potentially harmful molecules they produce.</a:t>
            </a:r>
          </a:p>
          <a:p>
            <a:endParaRPr lang="en-US" altLang="en-US">
              <a:ea typeface="ＭＳ Ｐゴシック" panose="020B0600070205080204" pitchFamily="34" charset="-128"/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altLang="en-US">
                <a:ea typeface="ＭＳ Ｐゴシック" panose="020B0600070205080204" pitchFamily="34" charset="-128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6192587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>
            <a:extLst>
              <a:ext uri="{FF2B5EF4-FFF2-40B4-BE49-F238E27FC236}">
                <a16:creationId xmlns:a16="http://schemas.microsoft.com/office/drawing/2014/main" id="{FEEE6AFA-C8DA-A745-9FB9-1FC6DEB985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B-cell produce antibodies</a:t>
            </a:r>
          </a:p>
        </p:txBody>
      </p:sp>
      <p:sp>
        <p:nvSpPr>
          <p:cNvPr id="39938" name="Content Placeholder 2">
            <a:extLst>
              <a:ext uri="{FF2B5EF4-FFF2-40B4-BE49-F238E27FC236}">
                <a16:creationId xmlns:a16="http://schemas.microsoft.com/office/drawing/2014/main" id="{5D9B8BF9-84A8-364E-99FE-62EA7B9646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600200"/>
            <a:ext cx="8305800" cy="5029200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What do antibodies do?  3 main effector mechanisms.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1. </a:t>
            </a:r>
            <a:r>
              <a:rPr lang="en-US" altLang="en-US" b="1">
                <a:ea typeface="ＭＳ Ｐゴシック" panose="020B0600070205080204" pitchFamily="34" charset="-128"/>
              </a:rPr>
              <a:t>Neutralization</a:t>
            </a:r>
            <a:r>
              <a:rPr lang="en-US" altLang="en-US">
                <a:ea typeface="ＭＳ Ｐゴシック" panose="020B0600070205080204" pitchFamily="34" charset="-128"/>
              </a:rPr>
              <a:t>—binding and blocking the action of toxins, virus particles etc.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2. </a:t>
            </a:r>
            <a:r>
              <a:rPr lang="en-US" altLang="en-US" b="1">
                <a:ea typeface="ＭＳ Ｐゴシック" panose="020B0600070205080204" pitchFamily="34" charset="-128"/>
              </a:rPr>
              <a:t>Opsonization</a:t>
            </a:r>
            <a:r>
              <a:rPr lang="en-US" altLang="en-US">
                <a:ea typeface="ＭＳ Ｐゴシック" panose="020B0600070205080204" pitchFamily="34" charset="-128"/>
              </a:rPr>
              <a:t>—binding/coating of pathogen to mark it for destruction by other cells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E. </a:t>
            </a:r>
            <a:r>
              <a:rPr lang="en-US" altLang="en-US" b="1">
                <a:ea typeface="ＭＳ Ｐゴシック" panose="020B0600070205080204" pitchFamily="34" charset="-128"/>
              </a:rPr>
              <a:t>Activation of </a:t>
            </a:r>
            <a:r>
              <a:rPr lang="en-US" altLang="en-US">
                <a:ea typeface="ＭＳ Ｐゴシック" panose="020B0600070205080204" pitchFamily="34" charset="-128"/>
              </a:rPr>
              <a:t>a system called the </a:t>
            </a:r>
            <a:r>
              <a:rPr lang="en-US" altLang="en-US" b="1">
                <a:ea typeface="ＭＳ Ｐゴシック" panose="020B0600070205080204" pitchFamily="34" charset="-128"/>
              </a:rPr>
              <a:t>complement</a:t>
            </a:r>
            <a:r>
              <a:rPr lang="en-US" altLang="en-US">
                <a:ea typeface="ＭＳ Ｐゴシック" panose="020B0600070205080204" pitchFamily="34" charset="-128"/>
              </a:rPr>
              <a:t> pathway---multi-step process to destroy bacteria.</a:t>
            </a:r>
          </a:p>
        </p:txBody>
      </p:sp>
    </p:spTree>
    <p:extLst>
      <p:ext uri="{BB962C8B-B14F-4D97-AF65-F5344CB8AC3E}">
        <p14:creationId xmlns:p14="http://schemas.microsoft.com/office/powerpoint/2010/main" val="65264210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figure 1-26">
            <a:extLst>
              <a:ext uri="{FF2B5EF4-FFF2-40B4-BE49-F238E27FC236}">
                <a16:creationId xmlns:a16="http://schemas.microsoft.com/office/drawing/2014/main" id="{1A9938CE-EB9F-3B42-98AB-5E0DAC7083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1900" y="317500"/>
            <a:ext cx="4143375" cy="6240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35094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>
            <a:extLst>
              <a:ext uri="{FF2B5EF4-FFF2-40B4-BE49-F238E27FC236}">
                <a16:creationId xmlns:a16="http://schemas.microsoft.com/office/drawing/2014/main" id="{55314342-8A08-3B42-BAA9-89B15F4AD4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Where were we?</a:t>
            </a:r>
          </a:p>
        </p:txBody>
      </p:sp>
      <p:sp>
        <p:nvSpPr>
          <p:cNvPr id="31746" name="Content Placeholder 2">
            <a:extLst>
              <a:ext uri="{FF2B5EF4-FFF2-40B4-BE49-F238E27FC236}">
                <a16:creationId xmlns:a16="http://schemas.microsoft.com/office/drawing/2014/main" id="{6123B4A3-AF13-4940-ACB7-6DD9AEC025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/>
          <a:lstStyle/>
          <a:p>
            <a:pPr eaLnBrk="1" hangingPunct="1"/>
            <a:r>
              <a:rPr lang="en-US" altLang="en-US" sz="2800" dirty="0">
                <a:ea typeface="ＭＳ Ｐゴシック" panose="020B0600070205080204" pitchFamily="34" charset="-128"/>
              </a:rPr>
              <a:t>Using antigen-antibody interactions in research and as medicine.</a:t>
            </a:r>
          </a:p>
          <a:p>
            <a:pPr lvl="1" eaLnBrk="1" hangingPunct="1"/>
            <a:r>
              <a:rPr lang="en-US" altLang="en-US" sz="2400" dirty="0">
                <a:ea typeface="ＭＳ Ｐゴシック" panose="020B0600070205080204" pitchFamily="34" charset="-128"/>
              </a:rPr>
              <a:t>Give some examples. Check this out. </a:t>
            </a:r>
            <a:r>
              <a:rPr lang="en-US" altLang="en-US" sz="2400" dirty="0">
                <a:ea typeface="ＭＳ Ｐゴシック" panose="020B0600070205080204" pitchFamily="34" charset="-128"/>
                <a:hlinkClick r:id="rId2"/>
              </a:rPr>
              <a:t>https://www.hopkinsmedicine.org/news/media/releases/cancer_therapy_that_boosts_immune_system_ready_for_wider_testing</a:t>
            </a:r>
            <a:endParaRPr lang="en-US" altLang="en-US" sz="2400" dirty="0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sz="2800" dirty="0">
                <a:ea typeface="ＭＳ Ｐゴシック" panose="020B0600070205080204" pitchFamily="34" charset="-128"/>
              </a:rPr>
              <a:t>Historical figures in immunology</a:t>
            </a:r>
          </a:p>
          <a:p>
            <a:pPr lvl="1" eaLnBrk="1" hangingPunct="1"/>
            <a:r>
              <a:rPr lang="en-US" altLang="en-US" sz="2400" dirty="0">
                <a:ea typeface="ＭＳ Ｐゴシック" panose="020B0600070205080204" pitchFamily="34" charset="-128"/>
              </a:rPr>
              <a:t>Name some and their contributions</a:t>
            </a:r>
          </a:p>
          <a:p>
            <a:pPr eaLnBrk="1" hangingPunct="1"/>
            <a:endParaRPr lang="en-US" altLang="en-US" sz="2800" dirty="0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sz="2800" dirty="0">
                <a:ea typeface="ＭＳ Ｐゴシック" panose="020B0600070205080204" pitchFamily="34" charset="-128"/>
              </a:rPr>
              <a:t>What is passive immunity?  </a:t>
            </a:r>
          </a:p>
          <a:p>
            <a:pPr lvl="1" eaLnBrk="1" hangingPunct="1"/>
            <a:r>
              <a:rPr lang="en-US" altLang="en-US" sz="2400" dirty="0">
                <a:ea typeface="ＭＳ Ｐゴシック" panose="020B0600070205080204" pitchFamily="34" charset="-128"/>
              </a:rPr>
              <a:t>Give an example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>
            <a:extLst>
              <a:ext uri="{FF2B5EF4-FFF2-40B4-BE49-F238E27FC236}">
                <a16:creationId xmlns:a16="http://schemas.microsoft.com/office/drawing/2014/main" id="{105F4571-D28A-B746-9368-B4C70B92EF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altLang="en-US">
                <a:ea typeface="ＭＳ Ｐゴシック" panose="020B0600070205080204" pitchFamily="34" charset="-128"/>
              </a:rPr>
            </a:br>
            <a:r>
              <a:rPr lang="en-US" altLang="en-US">
                <a:ea typeface="ＭＳ Ｐゴシック" panose="020B0600070205080204" pitchFamily="34" charset="-128"/>
              </a:rPr>
              <a:t>T-cell effector mechanisms</a:t>
            </a:r>
            <a:br>
              <a:rPr lang="en-US" altLang="en-US">
                <a:ea typeface="ＭＳ Ｐゴシック" panose="020B0600070205080204" pitchFamily="34" charset="-128"/>
              </a:rPr>
            </a:b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43010" name="Content Placeholder 2">
            <a:extLst>
              <a:ext uri="{FF2B5EF4-FFF2-40B4-BE49-F238E27FC236}">
                <a16:creationId xmlns:a16="http://schemas.microsoft.com/office/drawing/2014/main" id="{E7D44E80-0F3A-F14D-A838-EBCAF5A3BA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Cell-mediated immunity—requires direct interaction between the T-cell and another host cell.</a:t>
            </a:r>
          </a:p>
        </p:txBody>
      </p:sp>
    </p:spTree>
    <p:extLst>
      <p:ext uri="{BB962C8B-B14F-4D97-AF65-F5344CB8AC3E}">
        <p14:creationId xmlns:p14="http://schemas.microsoft.com/office/powerpoint/2010/main" val="381299974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>
            <a:extLst>
              <a:ext uri="{FF2B5EF4-FFF2-40B4-BE49-F238E27FC236}">
                <a16:creationId xmlns:a16="http://schemas.microsoft.com/office/drawing/2014/main" id="{9A22A403-33F4-F64E-9AA3-CE3279ECC0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T-cells differentiate into 2 types of effector cells</a:t>
            </a:r>
          </a:p>
        </p:txBody>
      </p:sp>
      <p:sp>
        <p:nvSpPr>
          <p:cNvPr id="44034" name="Content Placeholder 2">
            <a:extLst>
              <a:ext uri="{FF2B5EF4-FFF2-40B4-BE49-F238E27FC236}">
                <a16:creationId xmlns:a16="http://schemas.microsoft.com/office/drawing/2014/main" id="{BCA3D2E0-F943-BC4F-B507-0E0B6F8321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Cytotoxic T lymphocytes (CTLs or T</a:t>
            </a:r>
            <a:r>
              <a:rPr lang="en-US" altLang="en-US" baseline="-25000">
                <a:ea typeface="ＭＳ Ｐゴシック" panose="020B0600070205080204" pitchFamily="34" charset="-128"/>
              </a:rPr>
              <a:t>c</a:t>
            </a:r>
            <a:r>
              <a:rPr lang="en-US" altLang="en-US">
                <a:ea typeface="ＭＳ Ｐゴシック" panose="020B0600070205080204" pitchFamily="34" charset="-128"/>
              </a:rPr>
              <a:t>)—act directly to  kill virus-infected cells.  Release of toxins after binding to virus-infected cell.</a:t>
            </a:r>
          </a:p>
          <a:p>
            <a:endParaRPr lang="en-US" altLang="en-US">
              <a:ea typeface="ＭＳ Ｐゴシック" panose="020B0600070205080204" pitchFamily="34" charset="-128"/>
            </a:endParaRPr>
          </a:p>
          <a:p>
            <a:r>
              <a:rPr lang="en-US" altLang="en-US">
                <a:ea typeface="ＭＳ Ｐゴシック" panose="020B0600070205080204" pitchFamily="34" charset="-128"/>
              </a:rPr>
              <a:t>Express a specific cell surface molecule-- a </a:t>
            </a:r>
            <a:r>
              <a:rPr lang="en-US" altLang="en-US" i="1">
                <a:ea typeface="ＭＳ Ｐゴシック" panose="020B0600070205080204" pitchFamily="34" charset="-128"/>
              </a:rPr>
              <a:t>co-receptor</a:t>
            </a:r>
            <a:r>
              <a:rPr lang="en-US" altLang="en-US">
                <a:ea typeface="ＭＳ Ｐゴシック" panose="020B0600070205080204" pitchFamily="34" charset="-128"/>
              </a:rPr>
              <a:t> called</a:t>
            </a:r>
            <a:r>
              <a:rPr lang="en-US" altLang="en-US" b="1">
                <a:ea typeface="ＭＳ Ｐゴシック" panose="020B0600070205080204" pitchFamily="34" charset="-128"/>
              </a:rPr>
              <a:t> CD8</a:t>
            </a:r>
            <a:r>
              <a:rPr lang="en-US" altLang="en-US">
                <a:ea typeface="ＭＳ Ｐゴシック" panose="020B0600070205080204" pitchFamily="34" charset="-128"/>
              </a:rPr>
              <a:t>.  </a:t>
            </a:r>
          </a:p>
          <a:p>
            <a:endParaRPr lang="en-US" altLang="en-US">
              <a:ea typeface="ＭＳ Ｐゴシック" panose="020B0600070205080204" pitchFamily="34" charset="-128"/>
            </a:endParaRPr>
          </a:p>
          <a:p>
            <a:r>
              <a:rPr lang="en-US" altLang="en-US" b="1">
                <a:ea typeface="ＭＳ Ｐゴシック" panose="020B0600070205080204" pitchFamily="34" charset="-128"/>
              </a:rPr>
              <a:t>CTLs=CD8+ T-cells</a:t>
            </a:r>
            <a:r>
              <a:rPr lang="en-US" altLang="en-US">
                <a:ea typeface="ＭＳ Ｐゴシック" panose="020B0600070205080204" pitchFamily="34" charset="-128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1811776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>
            <a:extLst>
              <a:ext uri="{FF2B5EF4-FFF2-40B4-BE49-F238E27FC236}">
                <a16:creationId xmlns:a16="http://schemas.microsoft.com/office/drawing/2014/main" id="{C26C69DD-4009-0F4A-B3EF-69ED462CC1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45058" name="Content Placeholder 2">
            <a:extLst>
              <a:ext uri="{FF2B5EF4-FFF2-40B4-BE49-F238E27FC236}">
                <a16:creationId xmlns:a16="http://schemas.microsoft.com/office/drawing/2014/main" id="{3AEE9BE3-186A-4F48-AF1F-3D773CFD3F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Helper T-cells=T-helper cells= T</a:t>
            </a:r>
            <a:r>
              <a:rPr lang="en-US" altLang="en-US" baseline="-25000">
                <a:ea typeface="ＭＳ Ｐゴシック" panose="020B0600070205080204" pitchFamily="34" charset="-128"/>
              </a:rPr>
              <a:t>H</a:t>
            </a:r>
            <a:r>
              <a:rPr lang="en-US" altLang="en-US">
                <a:ea typeface="ＭＳ Ｐゴシック" panose="020B0600070205080204" pitchFamily="34" charset="-128"/>
              </a:rPr>
              <a:t> cells</a:t>
            </a:r>
          </a:p>
          <a:p>
            <a:endParaRPr lang="en-US" altLang="en-US">
              <a:ea typeface="ＭＳ Ｐゴシック" panose="020B0600070205080204" pitchFamily="34" charset="-128"/>
            </a:endParaRPr>
          </a:p>
          <a:p>
            <a:r>
              <a:rPr lang="en-US" altLang="en-US">
                <a:ea typeface="ＭＳ Ｐゴシック" panose="020B0600070205080204" pitchFamily="34" charset="-128"/>
              </a:rPr>
              <a:t>Do not kill pathogen or pathogen-infected cells directly, but activate other cells to their full effector function.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en-US">
                <a:ea typeface="ＭＳ Ｐゴシック" panose="020B0600070205080204" pitchFamily="34" charset="-128"/>
              </a:rPr>
              <a:t>B-cells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en-US">
                <a:ea typeface="ＭＳ Ｐゴシック" panose="020B0600070205080204" pitchFamily="34" charset="-128"/>
              </a:rPr>
              <a:t>Macrophages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en-US">
                <a:ea typeface="ＭＳ Ｐゴシック" panose="020B0600070205080204" pitchFamily="34" charset="-128"/>
              </a:rPr>
              <a:t>CTLs</a:t>
            </a:r>
          </a:p>
        </p:txBody>
      </p:sp>
    </p:spTree>
    <p:extLst>
      <p:ext uri="{BB962C8B-B14F-4D97-AF65-F5344CB8AC3E}">
        <p14:creationId xmlns:p14="http://schemas.microsoft.com/office/powerpoint/2010/main" val="255565916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le 1">
            <a:extLst>
              <a:ext uri="{FF2B5EF4-FFF2-40B4-BE49-F238E27FC236}">
                <a16:creationId xmlns:a16="http://schemas.microsoft.com/office/drawing/2014/main" id="{D2D1E505-7D5D-A942-9EFC-ACC4C0F29F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T</a:t>
            </a:r>
            <a:r>
              <a:rPr lang="en-US" altLang="en-US" baseline="-25000">
                <a:ea typeface="ＭＳ Ｐゴシック" panose="020B0600070205080204" pitchFamily="34" charset="-128"/>
              </a:rPr>
              <a:t>H</a:t>
            </a:r>
            <a:r>
              <a:rPr lang="en-US" altLang="en-US">
                <a:ea typeface="ＭＳ Ｐゴシック" panose="020B0600070205080204" pitchFamily="34" charset="-128"/>
              </a:rPr>
              <a:t> cells</a:t>
            </a:r>
          </a:p>
        </p:txBody>
      </p:sp>
      <p:sp>
        <p:nvSpPr>
          <p:cNvPr id="46082" name="Content Placeholder 2">
            <a:extLst>
              <a:ext uri="{FF2B5EF4-FFF2-40B4-BE49-F238E27FC236}">
                <a16:creationId xmlns:a16="http://schemas.microsoft.com/office/drawing/2014/main" id="{0066EFD2-A2E9-034A-BA7A-EB2881009D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Express a different co-receptor than CTLs</a:t>
            </a:r>
          </a:p>
          <a:p>
            <a:pPr lvl="1"/>
            <a:r>
              <a:rPr lang="en-US" altLang="en-US" sz="3600" b="1">
                <a:ea typeface="ＭＳ Ｐゴシック" panose="020B0600070205080204" pitchFamily="34" charset="-128"/>
              </a:rPr>
              <a:t>CD4</a:t>
            </a:r>
          </a:p>
          <a:p>
            <a:pPr lvl="1"/>
            <a:endParaRPr lang="en-US" altLang="en-US" sz="3600" b="1">
              <a:ea typeface="ＭＳ Ｐゴシック" panose="020B0600070205080204" pitchFamily="34" charset="-128"/>
            </a:endParaRPr>
          </a:p>
          <a:p>
            <a:pPr lvl="1"/>
            <a:r>
              <a:rPr lang="en-US" altLang="en-US" sz="3600">
                <a:ea typeface="ＭＳ Ｐゴシック" panose="020B0600070205080204" pitchFamily="34" charset="-128"/>
              </a:rPr>
              <a:t>T</a:t>
            </a:r>
            <a:r>
              <a:rPr lang="en-US" altLang="en-US" sz="3600" baseline="-25000">
                <a:ea typeface="ＭＳ Ｐゴシック" panose="020B0600070205080204" pitchFamily="34" charset="-128"/>
              </a:rPr>
              <a:t>H</a:t>
            </a:r>
            <a:r>
              <a:rPr lang="en-US" altLang="en-US" sz="3600">
                <a:ea typeface="ＭＳ Ｐゴシック" panose="020B0600070205080204" pitchFamily="34" charset="-128"/>
              </a:rPr>
              <a:t> cells=CD4+ T-cells</a:t>
            </a:r>
          </a:p>
        </p:txBody>
      </p:sp>
    </p:spTree>
    <p:extLst>
      <p:ext uri="{BB962C8B-B14F-4D97-AF65-F5344CB8AC3E}">
        <p14:creationId xmlns:p14="http://schemas.microsoft.com/office/powerpoint/2010/main" val="375506900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1">
            <a:extLst>
              <a:ext uri="{FF2B5EF4-FFF2-40B4-BE49-F238E27FC236}">
                <a16:creationId xmlns:a16="http://schemas.microsoft.com/office/drawing/2014/main" id="{D2D8FD0E-3522-8D46-AC1F-84291A759E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Interesting…</a:t>
            </a:r>
          </a:p>
        </p:txBody>
      </p:sp>
      <p:sp>
        <p:nvSpPr>
          <p:cNvPr id="47106" name="Content Placeholder 2">
            <a:extLst>
              <a:ext uri="{FF2B5EF4-FFF2-40B4-BE49-F238E27FC236}">
                <a16:creationId xmlns:a16="http://schemas.microsoft.com/office/drawing/2014/main" id="{C4C4A1EA-EEC8-4A4B-AE0D-67DD941F06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600200"/>
            <a:ext cx="8382000" cy="2286000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CD4 T-cells are the specific target of the HIV virus.  The virus uses the CD4 surface molecule as its receptor to access the cell.  The infection kills many T</a:t>
            </a:r>
            <a:r>
              <a:rPr lang="en-US" altLang="en-US" baseline="-25000">
                <a:ea typeface="ＭＳ Ｐゴシック" panose="020B0600070205080204" pitchFamily="34" charset="-128"/>
              </a:rPr>
              <a:t>H </a:t>
            </a:r>
            <a:r>
              <a:rPr lang="en-US" altLang="en-US">
                <a:ea typeface="ＭＳ Ｐゴシック" panose="020B0600070205080204" pitchFamily="34" charset="-128"/>
              </a:rPr>
              <a:t>cells.</a:t>
            </a:r>
          </a:p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pic>
        <p:nvPicPr>
          <p:cNvPr id="47107" name="Picture 1">
            <a:extLst>
              <a:ext uri="{FF2B5EF4-FFF2-40B4-BE49-F238E27FC236}">
                <a16:creationId xmlns:a16="http://schemas.microsoft.com/office/drawing/2014/main" id="{A0894BCE-F501-0447-B92E-761ED63FD9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7825" y="3276600"/>
            <a:ext cx="3838575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010570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1">
            <a:extLst>
              <a:ext uri="{FF2B5EF4-FFF2-40B4-BE49-F238E27FC236}">
                <a16:creationId xmlns:a16="http://schemas.microsoft.com/office/drawing/2014/main" id="{37C29EF5-7A77-D444-A79F-8C8F6B2173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48130" name="Content Placeholder 2">
            <a:extLst>
              <a:ext uri="{FF2B5EF4-FFF2-40B4-BE49-F238E27FC236}">
                <a16:creationId xmlns:a16="http://schemas.microsoft.com/office/drawing/2014/main" id="{39B2623B-CDF6-DA45-BAB9-6570A1199E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The importance of these cells is recognized in the </a:t>
            </a:r>
            <a:r>
              <a:rPr lang="en-US" altLang="en-US" i="1">
                <a:ea typeface="ＭＳ Ｐゴシック" panose="020B0600070205080204" pitchFamily="34" charset="-128"/>
              </a:rPr>
              <a:t>inability</a:t>
            </a:r>
            <a:r>
              <a:rPr lang="en-US" altLang="en-US">
                <a:ea typeface="ＭＳ Ｐゴシック" panose="020B0600070205080204" pitchFamily="34" charset="-128"/>
              </a:rPr>
              <a:t> of HIV-infected individuals to mount effective immune responses, despite having normal numbers of B-cells and CTLs.</a:t>
            </a:r>
          </a:p>
          <a:p>
            <a:endParaRPr lang="en-US" altLang="en-US">
              <a:ea typeface="ＭＳ Ｐゴシック" panose="020B0600070205080204" pitchFamily="34" charset="-128"/>
            </a:endParaRPr>
          </a:p>
          <a:p>
            <a:r>
              <a:rPr lang="en-US" altLang="en-US">
                <a:ea typeface="ＭＳ Ｐゴシック" panose="020B0600070205080204" pitchFamily="34" charset="-128"/>
              </a:rPr>
              <a:t>AIDS is the result of a lack of CD4+ T-cells</a:t>
            </a:r>
          </a:p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9521942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le 1">
            <a:extLst>
              <a:ext uri="{FF2B5EF4-FFF2-40B4-BE49-F238E27FC236}">
                <a16:creationId xmlns:a16="http://schemas.microsoft.com/office/drawing/2014/main" id="{98E73A62-9ED6-EB4A-9275-3B6B1CE68F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2 types of T</a:t>
            </a:r>
            <a:r>
              <a:rPr lang="en-US" altLang="en-US" baseline="-25000">
                <a:ea typeface="ＭＳ Ｐゴシック" panose="020B0600070205080204" pitchFamily="34" charset="-128"/>
              </a:rPr>
              <a:t>H</a:t>
            </a:r>
            <a:r>
              <a:rPr lang="en-US" altLang="en-US">
                <a:ea typeface="ＭＳ Ｐゴシック" panose="020B0600070205080204" pitchFamily="34" charset="-128"/>
              </a:rPr>
              <a:t> cells</a:t>
            </a:r>
          </a:p>
        </p:txBody>
      </p:sp>
      <p:sp>
        <p:nvSpPr>
          <p:cNvPr id="49154" name="Content Placeholder 2">
            <a:extLst>
              <a:ext uri="{FF2B5EF4-FFF2-40B4-BE49-F238E27FC236}">
                <a16:creationId xmlns:a16="http://schemas.microsoft.com/office/drawing/2014/main" id="{5EA857C1-8E8F-2E4F-B06A-883C4335CE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altLang="en-US">
                <a:ea typeface="ＭＳ Ｐゴシック" panose="020B0600070205080204" pitchFamily="34" charset="-128"/>
              </a:rPr>
              <a:t>1.  T</a:t>
            </a:r>
            <a:r>
              <a:rPr lang="en-US" altLang="en-US" baseline="-25000">
                <a:ea typeface="ＭＳ Ｐゴシック" panose="020B0600070205080204" pitchFamily="34" charset="-128"/>
              </a:rPr>
              <a:t>H </a:t>
            </a:r>
            <a:r>
              <a:rPr lang="en-US" altLang="en-US">
                <a:ea typeface="ＭＳ Ｐゴシック" panose="020B0600070205080204" pitchFamily="34" charset="-128"/>
              </a:rPr>
              <a:t>1 cells—specialized for controlling intracellular bacteria—Tuberculosis is caused by a type of bacterium which gets into macrophages.  (Most bacteria are extracellular). T</a:t>
            </a:r>
            <a:r>
              <a:rPr lang="en-US" altLang="en-US" baseline="-25000">
                <a:ea typeface="ＭＳ Ｐゴシック" panose="020B0600070205080204" pitchFamily="34" charset="-128"/>
              </a:rPr>
              <a:t>H </a:t>
            </a:r>
            <a:r>
              <a:rPr lang="en-US" altLang="en-US">
                <a:ea typeface="ＭＳ Ｐゴシック" panose="020B0600070205080204" pitchFamily="34" charset="-128"/>
              </a:rPr>
              <a:t>1 cells activate the macrophage to kill the bacteria</a:t>
            </a:r>
          </a:p>
        </p:txBody>
      </p:sp>
    </p:spTree>
    <p:extLst>
      <p:ext uri="{BB962C8B-B14F-4D97-AF65-F5344CB8AC3E}">
        <p14:creationId xmlns:p14="http://schemas.microsoft.com/office/powerpoint/2010/main" val="419606549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le 1">
            <a:extLst>
              <a:ext uri="{FF2B5EF4-FFF2-40B4-BE49-F238E27FC236}">
                <a16:creationId xmlns:a16="http://schemas.microsoft.com/office/drawing/2014/main" id="{B3B5E806-5968-A347-8A32-5522724702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50178" name="Content Placeholder 2">
            <a:extLst>
              <a:ext uri="{FF2B5EF4-FFF2-40B4-BE49-F238E27FC236}">
                <a16:creationId xmlns:a16="http://schemas.microsoft.com/office/drawing/2014/main" id="{D3382296-D948-BC47-BB78-B3AE696D37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altLang="en-US">
                <a:ea typeface="ＭＳ Ｐゴシック" panose="020B0600070205080204" pitchFamily="34" charset="-128"/>
              </a:rPr>
              <a:t>2.  TH</a:t>
            </a:r>
            <a:r>
              <a:rPr lang="en-US" altLang="en-US" baseline="-25000">
                <a:ea typeface="ＭＳ Ｐゴシック" panose="020B0600070205080204" pitchFamily="34" charset="-128"/>
              </a:rPr>
              <a:t>2 </a:t>
            </a:r>
            <a:r>
              <a:rPr lang="en-US" altLang="en-US">
                <a:ea typeface="ＭＳ Ｐゴシック" panose="020B0600070205080204" pitchFamily="34" charset="-128"/>
              </a:rPr>
              <a:t>cells seem to be most important in activating B-cells. So indirectly important in the humoral response.</a:t>
            </a:r>
          </a:p>
        </p:txBody>
      </p:sp>
    </p:spTree>
    <p:extLst>
      <p:ext uri="{BB962C8B-B14F-4D97-AF65-F5344CB8AC3E}">
        <p14:creationId xmlns:p14="http://schemas.microsoft.com/office/powerpoint/2010/main" val="41101587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2" descr="figure 1-03">
            <a:extLst>
              <a:ext uri="{FF2B5EF4-FFF2-40B4-BE49-F238E27FC236}">
                <a16:creationId xmlns:a16="http://schemas.microsoft.com/office/drawing/2014/main" id="{E7FF8514-5242-6A45-92A2-1D060D1994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5287" y="308768"/>
            <a:ext cx="5813425" cy="624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0FE82FE-8C7C-074D-90DE-99D63617051B}"/>
              </a:ext>
            </a:extLst>
          </p:cNvPr>
          <p:cNvSpPr txBox="1"/>
          <p:nvPr/>
        </p:nvSpPr>
        <p:spPr>
          <a:xfrm>
            <a:off x="4191000" y="5410200"/>
            <a:ext cx="4114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Become very familiar with this figure!  Where do our blood cells originate?  </a:t>
            </a:r>
          </a:p>
          <a:p>
            <a:r>
              <a:rPr lang="en-US" dirty="0">
                <a:solidFill>
                  <a:srgbClr val="FF0000"/>
                </a:solidFill>
              </a:rPr>
              <a:t>Where are they found at each stage?</a:t>
            </a:r>
          </a:p>
        </p:txBody>
      </p:sp>
    </p:spTree>
    <p:extLst>
      <p:ext uri="{BB962C8B-B14F-4D97-AF65-F5344CB8AC3E}">
        <p14:creationId xmlns:p14="http://schemas.microsoft.com/office/powerpoint/2010/main" val="19315532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0A87D7-5FCD-BB49-A458-63C7C2266E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D4EBC9-5428-F54D-8C35-E53742C4C4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general….Cells of the immune system go through 3 life stages:</a:t>
            </a:r>
          </a:p>
          <a:p>
            <a:pPr marL="971550" lvl="1" indent="-514350">
              <a:buAutoNum type="arabicPeriod"/>
            </a:pPr>
            <a:r>
              <a:rPr lang="en-US" dirty="0"/>
              <a:t>Development</a:t>
            </a:r>
          </a:p>
          <a:p>
            <a:pPr marL="971550" lvl="1" indent="-514350">
              <a:buAutoNum type="arabicPeriod"/>
            </a:pPr>
            <a:r>
              <a:rPr lang="en-US" dirty="0"/>
              <a:t>Activation by antigen or chemical signal</a:t>
            </a:r>
          </a:p>
          <a:p>
            <a:pPr marL="971550" lvl="1" indent="-514350">
              <a:buAutoNum type="arabicPeriod"/>
            </a:pPr>
            <a:r>
              <a:rPr lang="en-US" dirty="0"/>
              <a:t>*Effector-–performing the task</a:t>
            </a:r>
          </a:p>
          <a:p>
            <a:pPr marL="971550" lvl="1" indent="-514350">
              <a:buAutoNum type="arabicPeriod"/>
            </a:pPr>
            <a:endParaRPr lang="en-US" dirty="0"/>
          </a:p>
          <a:p>
            <a:pPr marL="457200" lvl="1" indent="0">
              <a:buNone/>
            </a:pPr>
            <a:r>
              <a:rPr lang="en-US" dirty="0"/>
              <a:t>*Your text limits the term to lymphocytes, but any cell that becomes activated will have an effect related to ridding the host of the pathogen.</a:t>
            </a:r>
          </a:p>
        </p:txBody>
      </p:sp>
    </p:spTree>
    <p:extLst>
      <p:ext uri="{BB962C8B-B14F-4D97-AF65-F5344CB8AC3E}">
        <p14:creationId xmlns:p14="http://schemas.microsoft.com/office/powerpoint/2010/main" val="24232583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>
            <a:extLst>
              <a:ext uri="{FF2B5EF4-FFF2-40B4-BE49-F238E27FC236}">
                <a16:creationId xmlns:a16="http://schemas.microsoft.com/office/drawing/2014/main" id="{9F323E45-815A-F245-9584-0E1F9F0F05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Myeloid cells</a:t>
            </a:r>
          </a:p>
        </p:txBody>
      </p:sp>
      <p:sp>
        <p:nvSpPr>
          <p:cNvPr id="37890" name="Content Placeholder 2">
            <a:extLst>
              <a:ext uri="{FF2B5EF4-FFF2-40B4-BE49-F238E27FC236}">
                <a16:creationId xmlns:a16="http://schemas.microsoft.com/office/drawing/2014/main" id="{3E245FBE-4A18-A44D-9B1B-450861707A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5029200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1. Granulocytes—Have odd shaped, multi-lobed nuclei and densely staining granules in cytoplasm. Also called </a:t>
            </a:r>
            <a:r>
              <a:rPr lang="en-US" altLang="en-US" b="1" i="1">
                <a:ea typeface="ＭＳ Ｐゴシック" panose="020B0600070205080204" pitchFamily="34" charset="-128"/>
              </a:rPr>
              <a:t>Polymorphonuclear leukocytes-PMNs</a:t>
            </a:r>
            <a:r>
              <a:rPr lang="en-US" altLang="en-US">
                <a:ea typeface="ＭＳ Ｐゴシック" panose="020B0600070205080204" pitchFamily="34" charset="-128"/>
              </a:rPr>
              <a:t>)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3 types</a:t>
            </a:r>
          </a:p>
          <a:p>
            <a:pPr lvl="2"/>
            <a:r>
              <a:rPr lang="en-US" altLang="en-US">
                <a:solidFill>
                  <a:srgbClr val="FF0000"/>
                </a:solidFill>
                <a:ea typeface="ＭＳ Ｐゴシック" panose="020B0600070205080204" pitchFamily="34" charset="-128"/>
              </a:rPr>
              <a:t>Neutrophils</a:t>
            </a:r>
            <a:r>
              <a:rPr lang="en-US" altLang="en-US">
                <a:ea typeface="ＭＳ Ｐゴシック" panose="020B0600070205080204" pitchFamily="34" charset="-128"/>
              </a:rPr>
              <a:t>—phagocytes—bacteria fighters</a:t>
            </a:r>
          </a:p>
          <a:p>
            <a:pPr lvl="2"/>
            <a:r>
              <a:rPr lang="en-US" altLang="en-US">
                <a:solidFill>
                  <a:srgbClr val="FF0000"/>
                </a:solidFill>
                <a:ea typeface="ＭＳ Ｐゴシック" panose="020B0600070205080204" pitchFamily="34" charset="-128"/>
              </a:rPr>
              <a:t>Eosinophils</a:t>
            </a:r>
            <a:r>
              <a:rPr lang="en-US" altLang="en-US">
                <a:ea typeface="ＭＳ Ｐゴシック" panose="020B0600070205080204" pitchFamily="34" charset="-128"/>
              </a:rPr>
              <a:t>---recognize parasites which are bound to antibodies—kill them.</a:t>
            </a:r>
          </a:p>
          <a:p>
            <a:pPr lvl="2"/>
            <a:r>
              <a:rPr lang="en-US" altLang="en-US">
                <a:solidFill>
                  <a:srgbClr val="FF0000"/>
                </a:solidFill>
                <a:ea typeface="ＭＳ Ｐゴシック" panose="020B0600070205080204" pitchFamily="34" charset="-128"/>
              </a:rPr>
              <a:t>Basophils</a:t>
            </a:r>
            <a:r>
              <a:rPr lang="en-US" altLang="en-US">
                <a:ea typeface="ＭＳ Ｐゴシック" panose="020B0600070205080204" pitchFamily="34" charset="-128"/>
              </a:rPr>
              <a:t>—allergic responses, parasites</a:t>
            </a:r>
          </a:p>
          <a:p>
            <a:pPr lvl="1"/>
            <a:r>
              <a:rPr lang="en-US" altLang="en-US" b="1" i="1">
                <a:ea typeface="ＭＳ Ｐゴシック" panose="020B0600070205080204" pitchFamily="34" charset="-128"/>
              </a:rPr>
              <a:t>Mast cells </a:t>
            </a:r>
            <a:r>
              <a:rPr lang="en-US" altLang="en-US">
                <a:ea typeface="ＭＳ Ｐゴシック" panose="020B0600070205080204" pitchFamily="34" charset="-128"/>
              </a:rPr>
              <a:t>also contain granules but have regular nuclei—release histamine in allergic reaction</a:t>
            </a:r>
          </a:p>
        </p:txBody>
      </p:sp>
    </p:spTree>
    <p:extLst>
      <p:ext uri="{BB962C8B-B14F-4D97-AF65-F5344CB8AC3E}">
        <p14:creationId xmlns:p14="http://schemas.microsoft.com/office/powerpoint/2010/main" val="27193962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>
            <a:extLst>
              <a:ext uri="{FF2B5EF4-FFF2-40B4-BE49-F238E27FC236}">
                <a16:creationId xmlns:a16="http://schemas.microsoft.com/office/drawing/2014/main" id="{ECE2A8EA-09F1-5340-9C64-C9DD72123C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Myeloid cells</a:t>
            </a:r>
          </a:p>
        </p:txBody>
      </p:sp>
      <p:sp>
        <p:nvSpPr>
          <p:cNvPr id="39938" name="Content Placeholder 2">
            <a:extLst>
              <a:ext uri="{FF2B5EF4-FFF2-40B4-BE49-F238E27FC236}">
                <a16:creationId xmlns:a16="http://schemas.microsoft.com/office/drawing/2014/main" id="{EF8E9A0E-8A06-2343-A6DC-FC3A6D21A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b="1" i="1">
                <a:ea typeface="ＭＳ Ｐゴシック" panose="020B0600070205080204" pitchFamily="34" charset="-128"/>
              </a:rPr>
              <a:t>Monocytes</a:t>
            </a:r>
            <a:r>
              <a:rPr lang="en-US" altLang="en-US">
                <a:ea typeface="ＭＳ Ｐゴシック" panose="020B0600070205080204" pitchFamily="34" charset="-128"/>
              </a:rPr>
              <a:t>—circulate in the blood and move into tissues to mature into </a:t>
            </a:r>
            <a:r>
              <a:rPr lang="en-US" altLang="en-US" b="1" i="1">
                <a:ea typeface="ＭＳ Ｐゴシック" panose="020B0600070205080204" pitchFamily="34" charset="-128"/>
              </a:rPr>
              <a:t>macrophages</a:t>
            </a:r>
            <a:r>
              <a:rPr lang="en-US" altLang="en-US">
                <a:ea typeface="ＭＳ Ｐゴシック" panose="020B0600070205080204" pitchFamily="34" charset="-128"/>
              </a:rPr>
              <a:t>. 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Many roles in innate immunity </a:t>
            </a:r>
          </a:p>
          <a:p>
            <a:pPr lvl="2"/>
            <a:r>
              <a:rPr lang="en-US" altLang="en-US">
                <a:ea typeface="ＭＳ Ｐゴシック" panose="020B0600070205080204" pitchFamily="34" charset="-128"/>
              </a:rPr>
              <a:t>Phagocytes—directly engulf pathogens</a:t>
            </a:r>
          </a:p>
          <a:p>
            <a:pPr lvl="2"/>
            <a:r>
              <a:rPr lang="en-US" altLang="en-US">
                <a:ea typeface="ＭＳ Ｐゴシック" panose="020B0600070205080204" pitchFamily="34" charset="-128"/>
              </a:rPr>
              <a:t>Trigger inflammation</a:t>
            </a:r>
          </a:p>
          <a:p>
            <a:pPr lvl="2"/>
            <a:r>
              <a:rPr lang="en-US" altLang="en-US">
                <a:ea typeface="ＭＳ Ｐゴシック" panose="020B0600070205080204" pitchFamily="34" charset="-128"/>
              </a:rPr>
              <a:t>Activate other cells</a:t>
            </a:r>
          </a:p>
          <a:p>
            <a:pPr lvl="2"/>
            <a:r>
              <a:rPr lang="en-US" altLang="en-US">
                <a:ea typeface="ＭＳ Ｐゴシック" panose="020B0600070205080204" pitchFamily="34" charset="-128"/>
              </a:rPr>
              <a:t>Interact with lymphocytes to initiate adaptive responses</a:t>
            </a:r>
          </a:p>
        </p:txBody>
      </p:sp>
    </p:spTree>
    <p:extLst>
      <p:ext uri="{BB962C8B-B14F-4D97-AF65-F5344CB8AC3E}">
        <p14:creationId xmlns:p14="http://schemas.microsoft.com/office/powerpoint/2010/main" val="30179323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>
            <a:extLst>
              <a:ext uri="{FF2B5EF4-FFF2-40B4-BE49-F238E27FC236}">
                <a16:creationId xmlns:a16="http://schemas.microsoft.com/office/drawing/2014/main" id="{ED3608BE-7BA4-9C40-9F79-23891556D3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Myeloid cells</a:t>
            </a:r>
          </a:p>
        </p:txBody>
      </p:sp>
      <p:sp>
        <p:nvSpPr>
          <p:cNvPr id="40962" name="Content Placeholder 2">
            <a:extLst>
              <a:ext uri="{FF2B5EF4-FFF2-40B4-BE49-F238E27FC236}">
                <a16:creationId xmlns:a16="http://schemas.microsoft.com/office/drawing/2014/main" id="{28875F17-D219-7447-8DF1-38B5050A73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b="1" i="1">
                <a:ea typeface="ＭＳ Ｐゴシック" panose="020B0600070205080204" pitchFamily="34" charset="-128"/>
              </a:rPr>
              <a:t>Dendritic cells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Arguably the most important type of phagocyte in the immune system.  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Primary role is to ingest fluid in tissues to obtain a sample of the contents.</a:t>
            </a:r>
          </a:p>
          <a:p>
            <a:pPr lvl="1"/>
            <a:endParaRPr lang="en-US" altLang="en-US">
              <a:ea typeface="ＭＳ Ｐゴシック" panose="020B0600070205080204" pitchFamily="34" charset="-128"/>
            </a:endParaRP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Continually </a:t>
            </a:r>
            <a:r>
              <a:rPr lang="en-US" altLang="en-US" b="1" i="1">
                <a:ea typeface="ＭＳ Ｐゴシック" panose="020B0600070205080204" pitchFamily="34" charset="-128"/>
              </a:rPr>
              <a:t>present</a:t>
            </a:r>
            <a:r>
              <a:rPr lang="en-US" altLang="en-US">
                <a:ea typeface="ＭＳ Ｐゴシック" panose="020B0600070205080204" pitchFamily="34" charset="-128"/>
              </a:rPr>
              <a:t> small pieces of proteins (peptides) to T-cells.  These antigens may activate the T-cells and initiate an adaptive immune response.</a:t>
            </a:r>
          </a:p>
        </p:txBody>
      </p:sp>
    </p:spTree>
    <p:extLst>
      <p:ext uri="{BB962C8B-B14F-4D97-AF65-F5344CB8AC3E}">
        <p14:creationId xmlns:p14="http://schemas.microsoft.com/office/powerpoint/2010/main" val="28859752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>
            <a:extLst>
              <a:ext uri="{FF2B5EF4-FFF2-40B4-BE49-F238E27FC236}">
                <a16:creationId xmlns:a16="http://schemas.microsoft.com/office/drawing/2014/main" id="{A7C796D4-2A2C-AE44-BF69-9160F78108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41986" name="Content Placeholder 2">
            <a:extLst>
              <a:ext uri="{FF2B5EF4-FFF2-40B4-BE49-F238E27FC236}">
                <a16:creationId xmlns:a16="http://schemas.microsoft.com/office/drawing/2014/main" id="{03B5029F-271E-7442-AC4C-B95A3C5D21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Dendritic cells link innate and adaptive immunity.  (Figure 1-5)</a:t>
            </a:r>
          </a:p>
          <a:p>
            <a:endParaRPr lang="en-US" altLang="en-US">
              <a:ea typeface="ＭＳ Ｐゴシック" panose="020B0600070205080204" pitchFamily="34" charset="-128"/>
            </a:endParaRPr>
          </a:p>
          <a:p>
            <a:r>
              <a:rPr lang="en-US" altLang="en-US">
                <a:ea typeface="ＭＳ Ｐゴシック" panose="020B0600070205080204" pitchFamily="34" charset="-128"/>
              </a:rPr>
              <a:t>Dendritic cells are considered </a:t>
            </a:r>
            <a:r>
              <a:rPr lang="en-US" altLang="en-US" b="1" i="1">
                <a:ea typeface="ＭＳ Ｐゴシック" panose="020B0600070205080204" pitchFamily="34" charset="-128"/>
              </a:rPr>
              <a:t>Antigen Presenting Cells (APCs)</a:t>
            </a:r>
            <a:r>
              <a:rPr lang="en-US" altLang="en-US">
                <a:ea typeface="ＭＳ Ｐゴシック" panose="020B0600070205080204" pitchFamily="34" charset="-128"/>
              </a:rPr>
              <a:t>.  Since this is their sole purpose, they are sometimes referred to as </a:t>
            </a:r>
            <a:r>
              <a:rPr lang="en-US" altLang="en-US" b="1" i="1">
                <a:ea typeface="ＭＳ Ｐゴシック" panose="020B0600070205080204" pitchFamily="34" charset="-128"/>
              </a:rPr>
              <a:t>professional</a:t>
            </a:r>
            <a:r>
              <a:rPr lang="en-US" altLang="en-US">
                <a:ea typeface="ＭＳ Ｐゴシック" panose="020B0600070205080204" pitchFamily="34" charset="-128"/>
              </a:rPr>
              <a:t> APCs.</a:t>
            </a:r>
          </a:p>
        </p:txBody>
      </p:sp>
    </p:spTree>
    <p:extLst>
      <p:ext uri="{BB962C8B-B14F-4D97-AF65-F5344CB8AC3E}">
        <p14:creationId xmlns:p14="http://schemas.microsoft.com/office/powerpoint/2010/main" val="40656685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981</TotalTime>
  <Words>1220</Words>
  <Application>Microsoft Macintosh PowerPoint</Application>
  <PresentationFormat>On-screen Show (4:3)</PresentationFormat>
  <Paragraphs>162</Paragraphs>
  <Slides>37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2" baseType="lpstr">
      <vt:lpstr>Arial</vt:lpstr>
      <vt:lpstr>Calibri</vt:lpstr>
      <vt:lpstr>Courier New</vt:lpstr>
      <vt:lpstr>Times</vt:lpstr>
      <vt:lpstr>Office Theme</vt:lpstr>
      <vt:lpstr>Immunology Biol 465 Minot State University Spring 2020</vt:lpstr>
      <vt:lpstr>Lecture 4 January 24, 2020</vt:lpstr>
      <vt:lpstr>Where were we?</vt:lpstr>
      <vt:lpstr>PowerPoint Presentation</vt:lpstr>
      <vt:lpstr>PowerPoint Presentation</vt:lpstr>
      <vt:lpstr>Myeloid cells</vt:lpstr>
      <vt:lpstr>Myeloid cells</vt:lpstr>
      <vt:lpstr>Myeloid cells</vt:lpstr>
      <vt:lpstr>PowerPoint Presentation</vt:lpstr>
      <vt:lpstr>Lymphoid cells</vt:lpstr>
      <vt:lpstr>PowerPoint Presentation</vt:lpstr>
      <vt:lpstr>PowerPoint Presentation</vt:lpstr>
      <vt:lpstr>Lymphoctyes</vt:lpstr>
      <vt:lpstr>T-cells</vt:lpstr>
      <vt:lpstr>Development of lymphocytes</vt:lpstr>
      <vt:lpstr>Lymphoid tissues/organs</vt:lpstr>
      <vt:lpstr>Examples…</vt:lpstr>
      <vt:lpstr>PowerPoint Presentation</vt:lpstr>
      <vt:lpstr>PowerPoint Presentation</vt:lpstr>
      <vt:lpstr>PowerPoint Presentation</vt:lpstr>
      <vt:lpstr>Let’s return to the lymph node and think of its purpose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B-cells</vt:lpstr>
      <vt:lpstr>B-cell produce antibodies</vt:lpstr>
      <vt:lpstr>PowerPoint Presentation</vt:lpstr>
      <vt:lpstr> T-cell effector mechanisms </vt:lpstr>
      <vt:lpstr>T-cells differentiate into 2 types of effector cells</vt:lpstr>
      <vt:lpstr>PowerPoint Presentation</vt:lpstr>
      <vt:lpstr>TH cells</vt:lpstr>
      <vt:lpstr>Interesting…</vt:lpstr>
      <vt:lpstr>PowerPoint Presentation</vt:lpstr>
      <vt:lpstr>2 types of TH cells</vt:lpstr>
      <vt:lpstr>PowerPoint Presentation</vt:lpstr>
    </vt:vector>
  </TitlesOfParts>
  <Company>Minot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Immunology Biol 465 Minot State University</dc:title>
  <dc:creator>Heidi Super</dc:creator>
  <cp:lastModifiedBy>Super, Heidi</cp:lastModifiedBy>
  <cp:revision>76</cp:revision>
  <dcterms:created xsi:type="dcterms:W3CDTF">2011-07-31T16:33:39Z</dcterms:created>
  <dcterms:modified xsi:type="dcterms:W3CDTF">2020-01-23T21:13:25Z</dcterms:modified>
</cp:coreProperties>
</file>